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72"/>
  </p:notesMasterIdLst>
  <p:sldIdLst>
    <p:sldId id="256" r:id="rId2"/>
    <p:sldId id="297" r:id="rId3"/>
    <p:sldId id="357" r:id="rId4"/>
    <p:sldId id="362" r:id="rId5"/>
    <p:sldId id="257" r:id="rId6"/>
    <p:sldId id="258" r:id="rId7"/>
    <p:sldId id="259" r:id="rId8"/>
    <p:sldId id="260" r:id="rId9"/>
    <p:sldId id="298" r:id="rId10"/>
    <p:sldId id="299" r:id="rId11"/>
    <p:sldId id="264" r:id="rId12"/>
    <p:sldId id="328" r:id="rId13"/>
    <p:sldId id="329" r:id="rId14"/>
    <p:sldId id="330" r:id="rId15"/>
    <p:sldId id="331" r:id="rId16"/>
    <p:sldId id="333" r:id="rId17"/>
    <p:sldId id="336" r:id="rId18"/>
    <p:sldId id="337" r:id="rId19"/>
    <p:sldId id="360" r:id="rId20"/>
    <p:sldId id="338" r:id="rId21"/>
    <p:sldId id="339" r:id="rId22"/>
    <p:sldId id="340" r:id="rId23"/>
    <p:sldId id="341" r:id="rId24"/>
    <p:sldId id="342" r:id="rId25"/>
    <p:sldId id="343" r:id="rId26"/>
    <p:sldId id="344" r:id="rId27"/>
    <p:sldId id="345" r:id="rId28"/>
    <p:sldId id="359" r:id="rId29"/>
    <p:sldId id="346" r:id="rId30"/>
    <p:sldId id="347" r:id="rId31"/>
    <p:sldId id="348" r:id="rId32"/>
    <p:sldId id="349" r:id="rId33"/>
    <p:sldId id="350" r:id="rId34"/>
    <p:sldId id="351" r:id="rId35"/>
    <p:sldId id="353" r:id="rId36"/>
    <p:sldId id="352" r:id="rId37"/>
    <p:sldId id="354" r:id="rId38"/>
    <p:sldId id="355" r:id="rId39"/>
    <p:sldId id="356" r:id="rId40"/>
    <p:sldId id="358" r:id="rId41"/>
    <p:sldId id="300" r:id="rId42"/>
    <p:sldId id="303" r:id="rId43"/>
    <p:sldId id="361" r:id="rId44"/>
    <p:sldId id="304" r:id="rId45"/>
    <p:sldId id="301" r:id="rId46"/>
    <p:sldId id="302" r:id="rId47"/>
    <p:sldId id="305" r:id="rId48"/>
    <p:sldId id="306" r:id="rId49"/>
    <p:sldId id="307" r:id="rId50"/>
    <p:sldId id="308" r:id="rId51"/>
    <p:sldId id="309" r:id="rId52"/>
    <p:sldId id="310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23" r:id="rId65"/>
    <p:sldId id="324" r:id="rId66"/>
    <p:sldId id="325" r:id="rId67"/>
    <p:sldId id="327" r:id="rId68"/>
    <p:sldId id="326" r:id="rId69"/>
    <p:sldId id="334" r:id="rId70"/>
    <p:sldId id="335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D1D39A-4E27-3D4C-9573-6999D22EB1C8}" v="335" dt="2020-09-14T14:59:22.7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間スタイル 3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中間スタイル 3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9"/>
    <p:restoredTop sz="94402"/>
  </p:normalViewPr>
  <p:slideViewPr>
    <p:cSldViewPr snapToGrid="0" snapToObjects="1">
      <p:cViewPr varScale="1">
        <p:scale>
          <a:sx n="94" d="100"/>
          <a:sy n="94" d="100"/>
        </p:scale>
        <p:origin x="20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78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羽田野 拓" userId="a2621dbb4b80b59e" providerId="LiveId" clId="{EED1D39A-4E27-3D4C-9573-6999D22EB1C8}"/>
    <pc:docChg chg="undo custSel addSld delSld modSld">
      <pc:chgData name="羽田野 拓" userId="a2621dbb4b80b59e" providerId="LiveId" clId="{EED1D39A-4E27-3D4C-9573-6999D22EB1C8}" dt="2020-09-14T14:59:29.857" v="989" actId="20577"/>
      <pc:docMkLst>
        <pc:docMk/>
      </pc:docMkLst>
      <pc:sldChg chg="addSp modSp">
        <pc:chgData name="羽田野 拓" userId="a2621dbb4b80b59e" providerId="LiveId" clId="{EED1D39A-4E27-3D4C-9573-6999D22EB1C8}" dt="2020-09-14T06:47:23.266" v="0"/>
        <pc:sldMkLst>
          <pc:docMk/>
          <pc:sldMk cId="2069403021" sldId="297"/>
        </pc:sldMkLst>
        <pc:spChg chg="add mod">
          <ac:chgData name="羽田野 拓" userId="a2621dbb4b80b59e" providerId="LiveId" clId="{EED1D39A-4E27-3D4C-9573-6999D22EB1C8}" dt="2020-09-14T06:47:23.266" v="0"/>
          <ac:spMkLst>
            <pc:docMk/>
            <pc:sldMk cId="2069403021" sldId="297"/>
            <ac:spMk id="5" creationId="{C74CC556-F4BB-C947-A714-F2F6D94A73CC}"/>
          </ac:spMkLst>
        </pc:spChg>
      </pc:sldChg>
      <pc:sldChg chg="add setBg">
        <pc:chgData name="羽田野 拓" userId="a2621dbb4b80b59e" providerId="LiveId" clId="{EED1D39A-4E27-3D4C-9573-6999D22EB1C8}" dt="2020-09-14T07:08:04.015" v="98"/>
        <pc:sldMkLst>
          <pc:docMk/>
          <pc:sldMk cId="508510099" sldId="336"/>
        </pc:sldMkLst>
      </pc:sldChg>
      <pc:sldChg chg="del">
        <pc:chgData name="羽田野 拓" userId="a2621dbb4b80b59e" providerId="LiveId" clId="{EED1D39A-4E27-3D4C-9573-6999D22EB1C8}" dt="2020-09-14T07:07:50.130" v="97" actId="2696"/>
        <pc:sldMkLst>
          <pc:docMk/>
          <pc:sldMk cId="2365875791" sldId="336"/>
        </pc:sldMkLst>
      </pc:sldChg>
      <pc:sldChg chg="del">
        <pc:chgData name="羽田野 拓" userId="a2621dbb4b80b59e" providerId="LiveId" clId="{EED1D39A-4E27-3D4C-9573-6999D22EB1C8}" dt="2020-09-14T07:07:50.099" v="96" actId="2696"/>
        <pc:sldMkLst>
          <pc:docMk/>
          <pc:sldMk cId="915734543" sldId="337"/>
        </pc:sldMkLst>
      </pc:sldChg>
      <pc:sldChg chg="add setBg">
        <pc:chgData name="羽田野 拓" userId="a2621dbb4b80b59e" providerId="LiveId" clId="{EED1D39A-4E27-3D4C-9573-6999D22EB1C8}" dt="2020-09-14T07:08:04.015" v="98"/>
        <pc:sldMkLst>
          <pc:docMk/>
          <pc:sldMk cId="3092261692" sldId="337"/>
        </pc:sldMkLst>
      </pc:sldChg>
      <pc:sldChg chg="del">
        <pc:chgData name="羽田野 拓" userId="a2621dbb4b80b59e" providerId="LiveId" clId="{EED1D39A-4E27-3D4C-9573-6999D22EB1C8}" dt="2020-09-14T07:07:50.088" v="95" actId="2696"/>
        <pc:sldMkLst>
          <pc:docMk/>
          <pc:sldMk cId="1210446037" sldId="33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712734293" sldId="33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992680444" sldId="339"/>
        </pc:sldMkLst>
      </pc:sldChg>
      <pc:sldChg chg="del">
        <pc:chgData name="羽田野 拓" userId="a2621dbb4b80b59e" providerId="LiveId" clId="{EED1D39A-4E27-3D4C-9573-6999D22EB1C8}" dt="2020-09-14T07:07:50.078" v="94" actId="2696"/>
        <pc:sldMkLst>
          <pc:docMk/>
          <pc:sldMk cId="2699612895" sldId="339"/>
        </pc:sldMkLst>
      </pc:sldChg>
      <pc:sldChg chg="addSp delSp modSp add mod">
        <pc:chgData name="羽田野 拓" userId="a2621dbb4b80b59e" providerId="LiveId" clId="{EED1D39A-4E27-3D4C-9573-6999D22EB1C8}" dt="2020-09-14T12:31:37.350" v="488" actId="14100"/>
        <pc:sldMkLst>
          <pc:docMk/>
          <pc:sldMk cId="2207295522" sldId="340"/>
        </pc:sldMkLst>
        <pc:spChg chg="add del mod">
          <ac:chgData name="羽田野 拓" userId="a2621dbb4b80b59e" providerId="LiveId" clId="{EED1D39A-4E27-3D4C-9573-6999D22EB1C8}" dt="2020-09-14T12:30:46.458" v="469" actId="478"/>
          <ac:spMkLst>
            <pc:docMk/>
            <pc:sldMk cId="2207295522" sldId="340"/>
            <ac:spMk id="3" creationId="{9A74984D-504D-4A48-9695-79EB6F9E0582}"/>
          </ac:spMkLst>
        </pc:spChg>
        <pc:picChg chg="mod">
          <ac:chgData name="羽田野 拓" userId="a2621dbb4b80b59e" providerId="LiveId" clId="{EED1D39A-4E27-3D4C-9573-6999D22EB1C8}" dt="2020-09-14T12:31:13.694" v="474" actId="167"/>
          <ac:picMkLst>
            <pc:docMk/>
            <pc:sldMk cId="2207295522" sldId="340"/>
            <ac:picMk id="2" creationId="{A8DE212E-2360-F34B-95E7-9CECBE55FD6F}"/>
          </ac:picMkLst>
        </pc:picChg>
        <pc:cxnChg chg="add mod">
          <ac:chgData name="羽田野 拓" userId="a2621dbb4b80b59e" providerId="LiveId" clId="{EED1D39A-4E27-3D4C-9573-6999D22EB1C8}" dt="2020-09-14T12:31:37.350" v="488" actId="14100"/>
          <ac:cxnSpMkLst>
            <pc:docMk/>
            <pc:sldMk cId="2207295522" sldId="340"/>
            <ac:cxnSpMk id="6" creationId="{BD6B5639-2AF4-EE40-9B75-9790426FF3FE}"/>
          </ac:cxnSpMkLst>
        </pc:cxnChg>
      </pc:sldChg>
      <pc:sldChg chg="del">
        <pc:chgData name="羽田野 拓" userId="a2621dbb4b80b59e" providerId="LiveId" clId="{EED1D39A-4E27-3D4C-9573-6999D22EB1C8}" dt="2020-09-14T07:07:50.068" v="93" actId="2696"/>
        <pc:sldMkLst>
          <pc:docMk/>
          <pc:sldMk cId="3371409199" sldId="340"/>
        </pc:sldMkLst>
      </pc:sldChg>
      <pc:sldChg chg="addSp modSp add mod">
        <pc:chgData name="羽田野 拓" userId="a2621dbb4b80b59e" providerId="LiveId" clId="{EED1D39A-4E27-3D4C-9573-6999D22EB1C8}" dt="2020-09-14T12:42:18.399" v="497" actId="571"/>
        <pc:sldMkLst>
          <pc:docMk/>
          <pc:sldMk cId="2050477680" sldId="341"/>
        </pc:sldMkLst>
        <pc:cxnChg chg="add mod">
          <ac:chgData name="羽田野 拓" userId="a2621dbb4b80b59e" providerId="LiveId" clId="{EED1D39A-4E27-3D4C-9573-6999D22EB1C8}" dt="2020-09-14T12:33:49.205" v="492" actId="14100"/>
          <ac:cxnSpMkLst>
            <pc:docMk/>
            <pc:sldMk cId="2050477680" sldId="341"/>
            <ac:cxnSpMk id="5" creationId="{23BD5BDF-E94D-F74F-9D09-D6C466B23032}"/>
          </ac:cxnSpMkLst>
        </pc:cxnChg>
        <pc:cxnChg chg="add mod">
          <ac:chgData name="羽田野 拓" userId="a2621dbb4b80b59e" providerId="LiveId" clId="{EED1D39A-4E27-3D4C-9573-6999D22EB1C8}" dt="2020-09-14T12:41:56.102" v="493" actId="571"/>
          <ac:cxnSpMkLst>
            <pc:docMk/>
            <pc:sldMk cId="2050477680" sldId="341"/>
            <ac:cxnSpMk id="8" creationId="{A8329848-9FD7-8344-9701-DAB328CE9042}"/>
          </ac:cxnSpMkLst>
        </pc:cxnChg>
        <pc:cxnChg chg="add mod">
          <ac:chgData name="羽田野 拓" userId="a2621dbb4b80b59e" providerId="LiveId" clId="{EED1D39A-4E27-3D4C-9573-6999D22EB1C8}" dt="2020-09-14T12:42:00.880" v="494" actId="571"/>
          <ac:cxnSpMkLst>
            <pc:docMk/>
            <pc:sldMk cId="2050477680" sldId="341"/>
            <ac:cxnSpMk id="9" creationId="{38E3DB3E-3288-4E4B-82C5-63C2C1BB96B1}"/>
          </ac:cxnSpMkLst>
        </pc:cxnChg>
        <pc:cxnChg chg="add mod">
          <ac:chgData name="羽田野 拓" userId="a2621dbb4b80b59e" providerId="LiveId" clId="{EED1D39A-4E27-3D4C-9573-6999D22EB1C8}" dt="2020-09-14T12:42:14.467" v="496" actId="14100"/>
          <ac:cxnSpMkLst>
            <pc:docMk/>
            <pc:sldMk cId="2050477680" sldId="341"/>
            <ac:cxnSpMk id="10" creationId="{FD737AF3-E41D-504E-9CF1-67935EBAFF0E}"/>
          </ac:cxnSpMkLst>
        </pc:cxnChg>
        <pc:cxnChg chg="add mod">
          <ac:chgData name="羽田野 拓" userId="a2621dbb4b80b59e" providerId="LiveId" clId="{EED1D39A-4E27-3D4C-9573-6999D22EB1C8}" dt="2020-09-14T12:42:18.399" v="497" actId="571"/>
          <ac:cxnSpMkLst>
            <pc:docMk/>
            <pc:sldMk cId="2050477680" sldId="341"/>
            <ac:cxnSpMk id="12" creationId="{57E630EA-BA42-D846-9BF6-2CA7BFA786EC}"/>
          </ac:cxnSpMkLst>
        </pc:cxnChg>
      </pc:sldChg>
      <pc:sldChg chg="del">
        <pc:chgData name="羽田野 拓" userId="a2621dbb4b80b59e" providerId="LiveId" clId="{EED1D39A-4E27-3D4C-9573-6999D22EB1C8}" dt="2020-09-14T07:07:50.059" v="92" actId="2696"/>
        <pc:sldMkLst>
          <pc:docMk/>
          <pc:sldMk cId="3336929522" sldId="341"/>
        </pc:sldMkLst>
      </pc:sldChg>
      <pc:sldChg chg="del">
        <pc:chgData name="羽田野 拓" userId="a2621dbb4b80b59e" providerId="LiveId" clId="{EED1D39A-4E27-3D4C-9573-6999D22EB1C8}" dt="2020-09-14T07:07:50.042" v="91" actId="2696"/>
        <pc:sldMkLst>
          <pc:docMk/>
          <pc:sldMk cId="1149199718" sldId="342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493636507" sldId="342"/>
        </pc:sldMkLst>
      </pc:sldChg>
      <pc:sldChg chg="del">
        <pc:chgData name="羽田野 拓" userId="a2621dbb4b80b59e" providerId="LiveId" clId="{EED1D39A-4E27-3D4C-9573-6999D22EB1C8}" dt="2020-09-14T07:07:50.032" v="90" actId="2696"/>
        <pc:sldMkLst>
          <pc:docMk/>
          <pc:sldMk cId="1381198708" sldId="343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695898714" sldId="343"/>
        </pc:sldMkLst>
      </pc:sldChg>
      <pc:sldChg chg="del">
        <pc:chgData name="羽田野 拓" userId="a2621dbb4b80b59e" providerId="LiveId" clId="{EED1D39A-4E27-3D4C-9573-6999D22EB1C8}" dt="2020-09-14T07:07:50.019" v="89" actId="2696"/>
        <pc:sldMkLst>
          <pc:docMk/>
          <pc:sldMk cId="25734861" sldId="344"/>
        </pc:sldMkLst>
      </pc:sldChg>
      <pc:sldChg chg="addSp modSp add mod">
        <pc:chgData name="羽田野 拓" userId="a2621dbb4b80b59e" providerId="LiveId" clId="{EED1D39A-4E27-3D4C-9573-6999D22EB1C8}" dt="2020-09-14T13:40:17.758" v="502" actId="1076"/>
        <pc:sldMkLst>
          <pc:docMk/>
          <pc:sldMk cId="4224433813" sldId="344"/>
        </pc:sldMkLst>
        <pc:cxnChg chg="add mod">
          <ac:chgData name="羽田野 拓" userId="a2621dbb4b80b59e" providerId="LiveId" clId="{EED1D39A-4E27-3D4C-9573-6999D22EB1C8}" dt="2020-09-14T13:39:46.295" v="500" actId="14100"/>
          <ac:cxnSpMkLst>
            <pc:docMk/>
            <pc:sldMk cId="4224433813" sldId="344"/>
            <ac:cxnSpMk id="5" creationId="{E5A8EEDC-71FC-564B-8896-ED056E374EE5}"/>
          </ac:cxnSpMkLst>
        </pc:cxnChg>
        <pc:cxnChg chg="add mod">
          <ac:chgData name="羽田野 拓" userId="a2621dbb4b80b59e" providerId="LiveId" clId="{EED1D39A-4E27-3D4C-9573-6999D22EB1C8}" dt="2020-09-14T13:40:17.758" v="502" actId="1076"/>
          <ac:cxnSpMkLst>
            <pc:docMk/>
            <pc:sldMk cId="4224433813" sldId="344"/>
            <ac:cxnSpMk id="7" creationId="{5DB662BC-C413-8844-A092-2CDBB3F6C57E}"/>
          </ac:cxnSpMkLst>
        </pc:cxnChg>
      </pc:sldChg>
      <pc:sldChg chg="addSp modSp add mod">
        <pc:chgData name="羽田野 拓" userId="a2621dbb4b80b59e" providerId="LiveId" clId="{EED1D39A-4E27-3D4C-9573-6999D22EB1C8}" dt="2020-09-14T13:41:14.817" v="506" actId="571"/>
        <pc:sldMkLst>
          <pc:docMk/>
          <pc:sldMk cId="56422668" sldId="345"/>
        </pc:sldMkLst>
        <pc:cxnChg chg="add mod">
          <ac:chgData name="羽田野 拓" userId="a2621dbb4b80b59e" providerId="LiveId" clId="{EED1D39A-4E27-3D4C-9573-6999D22EB1C8}" dt="2020-09-14T13:41:10.532" v="505" actId="14100"/>
          <ac:cxnSpMkLst>
            <pc:docMk/>
            <pc:sldMk cId="56422668" sldId="345"/>
            <ac:cxnSpMk id="5" creationId="{DCE036FA-87BF-7847-B483-BCF9F1ECADE3}"/>
          </ac:cxnSpMkLst>
        </pc:cxnChg>
        <pc:cxnChg chg="add mod">
          <ac:chgData name="羽田野 拓" userId="a2621dbb4b80b59e" providerId="LiveId" clId="{EED1D39A-4E27-3D4C-9573-6999D22EB1C8}" dt="2020-09-14T13:41:14.817" v="506" actId="571"/>
          <ac:cxnSpMkLst>
            <pc:docMk/>
            <pc:sldMk cId="56422668" sldId="345"/>
            <ac:cxnSpMk id="7" creationId="{A3F289B0-5196-4041-936C-69E16598E0F1}"/>
          </ac:cxnSpMkLst>
        </pc:cxnChg>
      </pc:sldChg>
      <pc:sldChg chg="del">
        <pc:chgData name="羽田野 拓" userId="a2621dbb4b80b59e" providerId="LiveId" clId="{EED1D39A-4E27-3D4C-9573-6999D22EB1C8}" dt="2020-09-14T07:07:50.004" v="88" actId="2696"/>
        <pc:sldMkLst>
          <pc:docMk/>
          <pc:sldMk cId="3988969715" sldId="345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027028484" sldId="346"/>
        </pc:sldMkLst>
      </pc:sldChg>
      <pc:sldChg chg="del">
        <pc:chgData name="羽田野 拓" userId="a2621dbb4b80b59e" providerId="LiveId" clId="{EED1D39A-4E27-3D4C-9573-6999D22EB1C8}" dt="2020-09-14T07:07:49.995" v="87" actId="2696"/>
        <pc:sldMkLst>
          <pc:docMk/>
          <pc:sldMk cId="2701904322" sldId="346"/>
        </pc:sldMkLst>
      </pc:sldChg>
      <pc:sldChg chg="del">
        <pc:chgData name="羽田野 拓" userId="a2621dbb4b80b59e" providerId="LiveId" clId="{EED1D39A-4E27-3D4C-9573-6999D22EB1C8}" dt="2020-09-14T07:07:49.984" v="86" actId="2696"/>
        <pc:sldMkLst>
          <pc:docMk/>
          <pc:sldMk cId="1798164915" sldId="347"/>
        </pc:sldMkLst>
      </pc:sldChg>
      <pc:sldChg chg="modSp add mod">
        <pc:chgData name="羽田野 拓" userId="a2621dbb4b80b59e" providerId="LiveId" clId="{EED1D39A-4E27-3D4C-9573-6999D22EB1C8}" dt="2020-09-14T14:57:20.020" v="905" actId="27636"/>
        <pc:sldMkLst>
          <pc:docMk/>
          <pc:sldMk cId="3656996096" sldId="347"/>
        </pc:sldMkLst>
        <pc:spChg chg="mod">
          <ac:chgData name="羽田野 拓" userId="a2621dbb4b80b59e" providerId="LiveId" clId="{EED1D39A-4E27-3D4C-9573-6999D22EB1C8}" dt="2020-09-14T14:57:20.020" v="905" actId="27636"/>
          <ac:spMkLst>
            <pc:docMk/>
            <pc:sldMk cId="3656996096" sldId="347"/>
            <ac:spMk id="5" creationId="{29F6EAA0-CF18-674E-9036-AC7BC6A5B3B4}"/>
          </ac:spMkLst>
        </pc:spChg>
      </pc:sldChg>
      <pc:sldChg chg="del">
        <pc:chgData name="羽田野 拓" userId="a2621dbb4b80b59e" providerId="LiveId" clId="{EED1D39A-4E27-3D4C-9573-6999D22EB1C8}" dt="2020-09-14T07:07:49.976" v="85" actId="2696"/>
        <pc:sldMkLst>
          <pc:docMk/>
          <pc:sldMk cId="490097853" sldId="348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974123991" sldId="348"/>
        </pc:sldMkLst>
      </pc:sldChg>
      <pc:sldChg chg="addSp modSp add mod modAnim">
        <pc:chgData name="羽田野 拓" userId="a2621dbb4b80b59e" providerId="LiveId" clId="{EED1D39A-4E27-3D4C-9573-6999D22EB1C8}" dt="2020-09-14T13:55:22.479" v="648"/>
        <pc:sldMkLst>
          <pc:docMk/>
          <pc:sldMk cId="195618819" sldId="349"/>
        </pc:sldMkLst>
        <pc:spChg chg="add">
          <ac:chgData name="羽田野 拓" userId="a2621dbb4b80b59e" providerId="LiveId" clId="{EED1D39A-4E27-3D4C-9573-6999D22EB1C8}" dt="2020-09-14T13:54:58.325" v="647" actId="11529"/>
          <ac:spMkLst>
            <pc:docMk/>
            <pc:sldMk cId="195618819" sldId="349"/>
            <ac:spMk id="8" creationId="{092BDB71-288F-F349-90A2-B110A6E911F5}"/>
          </ac:spMkLst>
        </pc:spChg>
        <pc:cxnChg chg="add mod">
          <ac:chgData name="羽田野 拓" userId="a2621dbb4b80b59e" providerId="LiveId" clId="{EED1D39A-4E27-3D4C-9573-6999D22EB1C8}" dt="2020-09-14T13:47:02.295" v="641" actId="14100"/>
          <ac:cxnSpMkLst>
            <pc:docMk/>
            <pc:sldMk cId="195618819" sldId="349"/>
            <ac:cxnSpMk id="5" creationId="{0EDF11B0-8B84-904D-BD90-496E515E5656}"/>
          </ac:cxnSpMkLst>
        </pc:cxnChg>
        <pc:cxnChg chg="add mod">
          <ac:chgData name="羽田野 拓" userId="a2621dbb4b80b59e" providerId="LiveId" clId="{EED1D39A-4E27-3D4C-9573-6999D22EB1C8}" dt="2020-09-14T13:52:28.934" v="643" actId="14100"/>
          <ac:cxnSpMkLst>
            <pc:docMk/>
            <pc:sldMk cId="195618819" sldId="349"/>
            <ac:cxnSpMk id="7" creationId="{ED31E78E-0C8B-3D4C-BA97-B08F8B4B9093}"/>
          </ac:cxnSpMkLst>
        </pc:cxnChg>
        <pc:cxnChg chg="add mod">
          <ac:chgData name="羽田野 拓" userId="a2621dbb4b80b59e" providerId="LiveId" clId="{EED1D39A-4E27-3D4C-9573-6999D22EB1C8}" dt="2020-09-14T13:52:33.897" v="644" actId="571"/>
          <ac:cxnSpMkLst>
            <pc:docMk/>
            <pc:sldMk cId="195618819" sldId="349"/>
            <ac:cxnSpMk id="9" creationId="{819190B4-D6C3-7E47-992A-1A644DACEF32}"/>
          </ac:cxnSpMkLst>
        </pc:cxnChg>
        <pc:cxnChg chg="add mod">
          <ac:chgData name="羽田野 拓" userId="a2621dbb4b80b59e" providerId="LiveId" clId="{EED1D39A-4E27-3D4C-9573-6999D22EB1C8}" dt="2020-09-14T13:54:03.997" v="646" actId="14100"/>
          <ac:cxnSpMkLst>
            <pc:docMk/>
            <pc:sldMk cId="195618819" sldId="349"/>
            <ac:cxnSpMk id="10" creationId="{0762B7B8-A74A-F04F-B4A6-0EAB31DB6607}"/>
          </ac:cxnSpMkLst>
        </pc:cxnChg>
      </pc:sldChg>
      <pc:sldChg chg="del">
        <pc:chgData name="羽田野 拓" userId="a2621dbb4b80b59e" providerId="LiveId" clId="{EED1D39A-4E27-3D4C-9573-6999D22EB1C8}" dt="2020-09-14T07:07:49.967" v="84" actId="2696"/>
        <pc:sldMkLst>
          <pc:docMk/>
          <pc:sldMk cId="1857666744" sldId="349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215022422" sldId="350"/>
        </pc:sldMkLst>
      </pc:sldChg>
      <pc:sldChg chg="del">
        <pc:chgData name="羽田野 拓" userId="a2621dbb4b80b59e" providerId="LiveId" clId="{EED1D39A-4E27-3D4C-9573-6999D22EB1C8}" dt="2020-09-14T07:07:49.952" v="83" actId="2696"/>
        <pc:sldMkLst>
          <pc:docMk/>
          <pc:sldMk cId="1959562322" sldId="350"/>
        </pc:sldMkLst>
      </pc:sldChg>
      <pc:sldChg chg="modSp add mod">
        <pc:chgData name="羽田野 拓" userId="a2621dbb4b80b59e" providerId="LiveId" clId="{EED1D39A-4E27-3D4C-9573-6999D22EB1C8}" dt="2020-09-14T13:57:35.346" v="649" actId="20577"/>
        <pc:sldMkLst>
          <pc:docMk/>
          <pc:sldMk cId="1197716756" sldId="351"/>
        </pc:sldMkLst>
        <pc:spChg chg="mod">
          <ac:chgData name="羽田野 拓" userId="a2621dbb4b80b59e" providerId="LiveId" clId="{EED1D39A-4E27-3D4C-9573-6999D22EB1C8}" dt="2020-09-14T13:57:35.346" v="649" actId="20577"/>
          <ac:spMkLst>
            <pc:docMk/>
            <pc:sldMk cId="1197716756" sldId="351"/>
            <ac:spMk id="20" creationId="{74022309-7EE6-C94A-BC84-215B35ADE191}"/>
          </ac:spMkLst>
        </pc:spChg>
      </pc:sldChg>
      <pc:sldChg chg="del">
        <pc:chgData name="羽田野 拓" userId="a2621dbb4b80b59e" providerId="LiveId" clId="{EED1D39A-4E27-3D4C-9573-6999D22EB1C8}" dt="2020-09-14T07:07:49.942" v="82" actId="2696"/>
        <pc:sldMkLst>
          <pc:docMk/>
          <pc:sldMk cId="2366069205" sldId="351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573989635" sldId="352"/>
        </pc:sldMkLst>
      </pc:sldChg>
      <pc:sldChg chg="del">
        <pc:chgData name="羽田野 拓" userId="a2621dbb4b80b59e" providerId="LiveId" clId="{EED1D39A-4E27-3D4C-9573-6999D22EB1C8}" dt="2020-09-14T07:07:49.918" v="80" actId="2696"/>
        <pc:sldMkLst>
          <pc:docMk/>
          <pc:sldMk cId="3360053295" sldId="352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4395417" sldId="353"/>
        </pc:sldMkLst>
      </pc:sldChg>
      <pc:sldChg chg="del">
        <pc:chgData name="羽田野 拓" userId="a2621dbb4b80b59e" providerId="LiveId" clId="{EED1D39A-4E27-3D4C-9573-6999D22EB1C8}" dt="2020-09-14T07:07:49.932" v="81" actId="2696"/>
        <pc:sldMkLst>
          <pc:docMk/>
          <pc:sldMk cId="686023426" sldId="353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452802789" sldId="354"/>
        </pc:sldMkLst>
      </pc:sldChg>
      <pc:sldChg chg="del">
        <pc:chgData name="羽田野 拓" userId="a2621dbb4b80b59e" providerId="LiveId" clId="{EED1D39A-4E27-3D4C-9573-6999D22EB1C8}" dt="2020-09-14T07:07:49.907" v="79" actId="2696"/>
        <pc:sldMkLst>
          <pc:docMk/>
          <pc:sldMk cId="2306736025" sldId="354"/>
        </pc:sldMkLst>
      </pc:sldChg>
      <pc:sldChg chg="add">
        <pc:chgData name="羽田野 拓" userId="a2621dbb4b80b59e" providerId="LiveId" clId="{EED1D39A-4E27-3D4C-9573-6999D22EB1C8}" dt="2020-09-14T07:08:04.015" v="98"/>
        <pc:sldMkLst>
          <pc:docMk/>
          <pc:sldMk cId="1798796643" sldId="355"/>
        </pc:sldMkLst>
      </pc:sldChg>
      <pc:sldChg chg="del">
        <pc:chgData name="羽田野 拓" userId="a2621dbb4b80b59e" providerId="LiveId" clId="{EED1D39A-4E27-3D4C-9573-6999D22EB1C8}" dt="2020-09-14T07:07:49.897" v="78" actId="2696"/>
        <pc:sldMkLst>
          <pc:docMk/>
          <pc:sldMk cId="3864416111" sldId="355"/>
        </pc:sldMkLst>
      </pc:sldChg>
      <pc:sldChg chg="del">
        <pc:chgData name="羽田野 拓" userId="a2621dbb4b80b59e" providerId="LiveId" clId="{EED1D39A-4E27-3D4C-9573-6999D22EB1C8}" dt="2020-09-14T07:07:49.883" v="77" actId="2696"/>
        <pc:sldMkLst>
          <pc:docMk/>
          <pc:sldMk cId="2119645209" sldId="356"/>
        </pc:sldMkLst>
      </pc:sldChg>
      <pc:sldChg chg="modSp add mod">
        <pc:chgData name="羽田野 拓" userId="a2621dbb4b80b59e" providerId="LiveId" clId="{EED1D39A-4E27-3D4C-9573-6999D22EB1C8}" dt="2020-09-14T14:16:35.012" v="743" actId="20577"/>
        <pc:sldMkLst>
          <pc:docMk/>
          <pc:sldMk cId="2425581354" sldId="356"/>
        </pc:sldMkLst>
        <pc:spChg chg="mod">
          <ac:chgData name="羽田野 拓" userId="a2621dbb4b80b59e" providerId="LiveId" clId="{EED1D39A-4E27-3D4C-9573-6999D22EB1C8}" dt="2020-09-14T14:16:35.012" v="743" actId="20577"/>
          <ac:spMkLst>
            <pc:docMk/>
            <pc:sldMk cId="2425581354" sldId="356"/>
            <ac:spMk id="6" creationId="{C78CB33C-96B2-F144-B564-282500324DDE}"/>
          </ac:spMkLst>
        </pc:spChg>
      </pc:sldChg>
      <pc:sldChg chg="modSp add mod">
        <pc:chgData name="羽田野 拓" userId="a2621dbb4b80b59e" providerId="LiveId" clId="{EED1D39A-4E27-3D4C-9573-6999D22EB1C8}" dt="2020-09-14T12:26:19.331" v="466" actId="27636"/>
        <pc:sldMkLst>
          <pc:docMk/>
          <pc:sldMk cId="2424539110" sldId="357"/>
        </pc:sldMkLst>
        <pc:spChg chg="mod">
          <ac:chgData name="羽田野 拓" userId="a2621dbb4b80b59e" providerId="LiveId" clId="{EED1D39A-4E27-3D4C-9573-6999D22EB1C8}" dt="2020-09-14T06:47:34.176" v="18" actId="20577"/>
          <ac:spMkLst>
            <pc:docMk/>
            <pc:sldMk cId="2424539110" sldId="357"/>
            <ac:spMk id="2" creationId="{59345D79-0C67-6C4E-93B6-739BC0A3828C}"/>
          </ac:spMkLst>
        </pc:spChg>
        <pc:spChg chg="mod">
          <ac:chgData name="羽田野 拓" userId="a2621dbb4b80b59e" providerId="LiveId" clId="{EED1D39A-4E27-3D4C-9573-6999D22EB1C8}" dt="2020-09-14T12:26:19.331" v="466" actId="27636"/>
          <ac:spMkLst>
            <pc:docMk/>
            <pc:sldMk cId="2424539110" sldId="357"/>
            <ac:spMk id="3" creationId="{0DA66BB7-D938-F048-8BFA-37ABAA59663B}"/>
          </ac:spMkLst>
        </pc:spChg>
      </pc:sldChg>
      <pc:sldChg chg="addSp modSp add mod">
        <pc:chgData name="羽田野 拓" userId="a2621dbb4b80b59e" providerId="LiveId" clId="{EED1D39A-4E27-3D4C-9573-6999D22EB1C8}" dt="2020-09-14T14:25:49.536" v="903" actId="1076"/>
        <pc:sldMkLst>
          <pc:docMk/>
          <pc:sldMk cId="3928672567" sldId="358"/>
        </pc:sldMkLst>
        <pc:spChg chg="mod">
          <ac:chgData name="羽田野 拓" userId="a2621dbb4b80b59e" providerId="LiveId" clId="{EED1D39A-4E27-3D4C-9573-6999D22EB1C8}" dt="2020-09-14T07:11:35.438" v="117" actId="20577"/>
          <ac:spMkLst>
            <pc:docMk/>
            <pc:sldMk cId="3928672567" sldId="358"/>
            <ac:spMk id="2" creationId="{AEDF5456-DB96-454F-8357-5EBC82F3A032}"/>
          </ac:spMkLst>
        </pc:spChg>
        <pc:spChg chg="mod">
          <ac:chgData name="羽田野 拓" userId="a2621dbb4b80b59e" providerId="LiveId" clId="{EED1D39A-4E27-3D4C-9573-6999D22EB1C8}" dt="2020-09-14T14:23:45.581" v="901" actId="20577"/>
          <ac:spMkLst>
            <pc:docMk/>
            <pc:sldMk cId="3928672567" sldId="358"/>
            <ac:spMk id="3" creationId="{0E748CF5-C0BD-0342-9D7D-A83D4644443A}"/>
          </ac:spMkLst>
        </pc:spChg>
        <pc:picChg chg="add mod">
          <ac:chgData name="羽田野 拓" userId="a2621dbb4b80b59e" providerId="LiveId" clId="{EED1D39A-4E27-3D4C-9573-6999D22EB1C8}" dt="2020-09-14T14:25:49.536" v="903" actId="1076"/>
          <ac:picMkLst>
            <pc:docMk/>
            <pc:sldMk cId="3928672567" sldId="358"/>
            <ac:picMk id="4" creationId="{8A8AC877-0165-E147-A368-F3F833BAAF9A}"/>
          </ac:picMkLst>
        </pc:picChg>
      </pc:sldChg>
      <pc:sldChg chg="addSp delSp modSp add mod">
        <pc:chgData name="羽田野 拓" userId="a2621dbb4b80b59e" providerId="LiveId" clId="{EED1D39A-4E27-3D4C-9573-6999D22EB1C8}" dt="2020-09-14T13:45:06.839" v="637" actId="20577"/>
        <pc:sldMkLst>
          <pc:docMk/>
          <pc:sldMk cId="3309486647" sldId="359"/>
        </pc:sldMkLst>
        <pc:spChg chg="mod">
          <ac:chgData name="羽田野 拓" userId="a2621dbb4b80b59e" providerId="LiveId" clId="{EED1D39A-4E27-3D4C-9573-6999D22EB1C8}" dt="2020-09-14T13:44:37.168" v="544" actId="20577"/>
          <ac:spMkLst>
            <pc:docMk/>
            <pc:sldMk cId="3309486647" sldId="359"/>
            <ac:spMk id="11" creationId="{D97A769E-C80B-1D46-AA5C-0E549D5F5677}"/>
          </ac:spMkLst>
        </pc:spChg>
        <pc:spChg chg="mod">
          <ac:chgData name="羽田野 拓" userId="a2621dbb4b80b59e" providerId="LiveId" clId="{EED1D39A-4E27-3D4C-9573-6999D22EB1C8}" dt="2020-09-14T13:45:06.839" v="637" actId="20577"/>
          <ac:spMkLst>
            <pc:docMk/>
            <pc:sldMk cId="3309486647" sldId="359"/>
            <ac:spMk id="20" creationId="{74022309-7EE6-C94A-BC84-215B35ADE191}"/>
          </ac:spMkLst>
        </pc:spChg>
        <pc:picChg chg="add mod">
          <ac:chgData name="羽田野 拓" userId="a2621dbb4b80b59e" providerId="LiveId" clId="{EED1D39A-4E27-3D4C-9573-6999D22EB1C8}" dt="2020-09-14T13:44:25.281" v="513" actId="14100"/>
          <ac:picMkLst>
            <pc:docMk/>
            <pc:sldMk cId="3309486647" sldId="359"/>
            <ac:picMk id="2" creationId="{B256AA54-9922-AD43-8F8F-D010BF928865}"/>
          </ac:picMkLst>
        </pc:picChg>
        <pc:picChg chg="del">
          <ac:chgData name="羽田野 拓" userId="a2621dbb4b80b59e" providerId="LiveId" clId="{EED1D39A-4E27-3D4C-9573-6999D22EB1C8}" dt="2020-09-14T13:44:18.892" v="510" actId="478"/>
          <ac:picMkLst>
            <pc:docMk/>
            <pc:sldMk cId="3309486647" sldId="359"/>
            <ac:picMk id="3" creationId="{64D868A5-696D-BB41-9290-9877B188ABD5}"/>
          </ac:picMkLst>
        </pc:picChg>
        <pc:cxnChg chg="del">
          <ac:chgData name="羽田野 拓" userId="a2621dbb4b80b59e" providerId="LiveId" clId="{EED1D39A-4E27-3D4C-9573-6999D22EB1C8}" dt="2020-09-14T13:44:15.655" v="508" actId="478"/>
          <ac:cxnSpMkLst>
            <pc:docMk/>
            <pc:sldMk cId="3309486647" sldId="359"/>
            <ac:cxnSpMk id="5" creationId="{DCE036FA-87BF-7847-B483-BCF9F1ECADE3}"/>
          </ac:cxnSpMkLst>
        </pc:cxnChg>
        <pc:cxnChg chg="del">
          <ac:chgData name="羽田野 拓" userId="a2621dbb4b80b59e" providerId="LiveId" clId="{EED1D39A-4E27-3D4C-9573-6999D22EB1C8}" dt="2020-09-14T13:44:17.480" v="509" actId="478"/>
          <ac:cxnSpMkLst>
            <pc:docMk/>
            <pc:sldMk cId="3309486647" sldId="359"/>
            <ac:cxnSpMk id="7" creationId="{A3F289B0-5196-4041-936C-69E16598E0F1}"/>
          </ac:cxnSpMkLst>
        </pc:cxnChg>
      </pc:sldChg>
      <pc:sldChg chg="modSp add mod">
        <pc:chgData name="羽田野 拓" userId="a2621dbb4b80b59e" providerId="LiveId" clId="{EED1D39A-4E27-3D4C-9573-6999D22EB1C8}" dt="2020-09-14T14:57:54.502" v="984" actId="403"/>
        <pc:sldMkLst>
          <pc:docMk/>
          <pc:sldMk cId="1319497611" sldId="360"/>
        </pc:sldMkLst>
        <pc:spChg chg="mod">
          <ac:chgData name="羽田野 拓" userId="a2621dbb4b80b59e" providerId="LiveId" clId="{EED1D39A-4E27-3D4C-9573-6999D22EB1C8}" dt="2020-09-14T14:57:28.833" v="935" actId="20577"/>
          <ac:spMkLst>
            <pc:docMk/>
            <pc:sldMk cId="1319497611" sldId="360"/>
            <ac:spMk id="2" creationId="{E230277B-D2D5-2544-9800-92C5127F9670}"/>
          </ac:spMkLst>
        </pc:spChg>
        <pc:spChg chg="mod">
          <ac:chgData name="羽田野 拓" userId="a2621dbb4b80b59e" providerId="LiveId" clId="{EED1D39A-4E27-3D4C-9573-6999D22EB1C8}" dt="2020-09-14T14:57:54.502" v="984" actId="403"/>
          <ac:spMkLst>
            <pc:docMk/>
            <pc:sldMk cId="1319497611" sldId="360"/>
            <ac:spMk id="3" creationId="{192469E2-4279-A348-9D7B-2A3412D0B707}"/>
          </ac:spMkLst>
        </pc:spChg>
      </pc:sldChg>
      <pc:sldChg chg="modSp add mod">
        <pc:chgData name="羽田野 拓" userId="a2621dbb4b80b59e" providerId="LiveId" clId="{EED1D39A-4E27-3D4C-9573-6999D22EB1C8}" dt="2020-09-14T14:59:29.857" v="989" actId="20577"/>
        <pc:sldMkLst>
          <pc:docMk/>
          <pc:sldMk cId="2766948224" sldId="361"/>
        </pc:sldMkLst>
        <pc:spChg chg="mod">
          <ac:chgData name="羽田野 拓" userId="a2621dbb4b80b59e" providerId="LiveId" clId="{EED1D39A-4E27-3D4C-9573-6999D22EB1C8}" dt="2020-09-14T14:59:29.857" v="989" actId="20577"/>
          <ac:spMkLst>
            <pc:docMk/>
            <pc:sldMk cId="2766948224" sldId="361"/>
            <ac:spMk id="3" creationId="{192469E2-4279-A348-9D7B-2A3412D0B70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037D07-F65F-354D-A5FB-F4937226DAC8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2733A-869F-FD4A-8A21-B99749996D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639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9123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22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855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5841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9852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5691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128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15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799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733A-869F-FD4A-8A21-B99749996DE3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25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64081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155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48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1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362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48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822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4664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5233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238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306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2020/9/15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1667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kumimoji="1"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kumimoji="1"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asses.html#module-sklearn.ensemble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GIbson5527/AI_Prog.git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IBM/iot-predictive-analytics/blob/master/data/iot_sensor_dataset.csv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colab.research.google.com/notebooks/intro.ipynb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" TargetMode="External"/><Relationship Id="rId2" Type="http://schemas.openxmlformats.org/officeDocument/2006/relationships/hyperlink" Target="https://www.e-stat.go.j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setsearch.research.googl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B61D8F-5F40-8E42-A5B1-189ABDA06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1266" y="3410399"/>
            <a:ext cx="8503909" cy="2098226"/>
          </a:xfrm>
        </p:spPr>
        <p:txBody>
          <a:bodyPr/>
          <a:lstStyle/>
          <a:p>
            <a:r>
              <a:rPr lang="ja-JP" altLang="en-US"/>
              <a:t>技能向上訓練</a:t>
            </a:r>
            <a:br>
              <a:rPr lang="en-US" altLang="ja-JP" dirty="0"/>
            </a:br>
            <a:r>
              <a:rPr lang="ja-JP" altLang="en"/>
              <a:t>ＡＩ</a:t>
            </a:r>
            <a:r>
              <a:rPr lang="ja-JP" altLang="en-US"/>
              <a:t>プログラミングコース</a:t>
            </a:r>
            <a:endParaRPr kumimoji="1" lang="ja-JP" altLang="en-US"/>
          </a:p>
        </p:txBody>
      </p:sp>
      <p:pic>
        <p:nvPicPr>
          <p:cNvPr id="18434" name="Picture 2" descr="ハローワーク　ハロートレーニング　ハロワ　ハロトレくん　">
            <a:extLst>
              <a:ext uri="{FF2B5EF4-FFF2-40B4-BE49-F238E27FC236}">
                <a16:creationId xmlns:a16="http://schemas.microsoft.com/office/drawing/2014/main" id="{83A00E35-ACF5-0A47-BCC2-20BF0C1C2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3" y="1349375"/>
            <a:ext cx="3303347" cy="162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95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A9ECFB-8135-5A44-9827-AC832D670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79862"/>
          </a:xfrm>
        </p:spPr>
        <p:txBody>
          <a:bodyPr>
            <a:normAutofit fontScale="90000"/>
          </a:bodyPr>
          <a:lstStyle/>
          <a:p>
            <a:r>
              <a:rPr kumimoji="1" lang="en-US" altLang="ja-JP" dirty="0"/>
              <a:t>CSV</a:t>
            </a:r>
            <a:r>
              <a:rPr kumimoji="1" lang="ja-JP" altLang="en-US"/>
              <a:t>形式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BA54D7A-4ED2-EC40-8753-3AA21F0A0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65662"/>
            <a:ext cx="9601200" cy="4501738"/>
          </a:xfrm>
        </p:spPr>
        <p:txBody>
          <a:bodyPr/>
          <a:lstStyle/>
          <a:p>
            <a:r>
              <a:rPr kumimoji="1" lang="ja-JP" altLang="en-US"/>
              <a:t>データをコンマ（　</a:t>
            </a:r>
            <a:r>
              <a:rPr kumimoji="1" lang="en-US" altLang="ja-JP" dirty="0"/>
              <a:t>,</a:t>
            </a:r>
            <a:r>
              <a:rPr kumimoji="1" lang="ja-JP" altLang="en-US"/>
              <a:t>　）で区切ったテキストデータ。</a:t>
            </a:r>
            <a:endParaRPr kumimoji="1" lang="en-US" altLang="ja-JP" dirty="0"/>
          </a:p>
          <a:p>
            <a:r>
              <a:rPr lang="ja-JP" altLang="en-US"/>
              <a:t>表計算に適しており、余計なデータ（フォントサイズ等）が入っていないため、プログラムで扱いやすい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832D7E5-4281-3D42-A4FF-84D32CE81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3020389"/>
            <a:ext cx="6153843" cy="324978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9C25AF9-50EE-8B4E-A20C-16F099AB1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826" y="2426524"/>
            <a:ext cx="6839144" cy="480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6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8E66FA-9D06-0747-9FE5-733F8E75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8246"/>
          </a:xfrm>
        </p:spPr>
        <p:txBody>
          <a:bodyPr/>
          <a:lstStyle/>
          <a:p>
            <a:r>
              <a:rPr kumimoji="1" lang="ja-JP" altLang="en-US"/>
              <a:t>用語の説明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E5ED14-090B-8C4A-8928-F1D532B02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54046"/>
            <a:ext cx="9601200" cy="4413354"/>
          </a:xfrm>
        </p:spPr>
        <p:txBody>
          <a:bodyPr>
            <a:normAutofit/>
          </a:bodyPr>
          <a:lstStyle/>
          <a:p>
            <a:r>
              <a:rPr kumimoji="1" lang="ja-JP" altLang="en-US" sz="3200"/>
              <a:t>目的変数　→    求めたいデータ</a:t>
            </a:r>
            <a:endParaRPr kumimoji="1" lang="en-US" altLang="ja-JP" sz="3200" dirty="0"/>
          </a:p>
          <a:p>
            <a:r>
              <a:rPr lang="ja-JP" altLang="en-US" sz="3200"/>
              <a:t>説明変数　→    目的変数を算出するために必要なデータ（特徴量とも言う）</a:t>
            </a:r>
            <a:endParaRPr lang="en-US" altLang="ja-JP" sz="32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7FB9DE8-2A23-DF42-B02B-78DEF6BF2A60}"/>
              </a:ext>
            </a:extLst>
          </p:cNvPr>
          <p:cNvSpPr txBox="1"/>
          <p:nvPr/>
        </p:nvSpPr>
        <p:spPr>
          <a:xfrm>
            <a:off x="6889019" y="4255199"/>
            <a:ext cx="2412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説明変数（特徴量）</a:t>
            </a: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6459545-5E5F-4040-83FB-35AF8DAC455B}"/>
              </a:ext>
            </a:extLst>
          </p:cNvPr>
          <p:cNvSpPr/>
          <p:nvPr/>
        </p:nvSpPr>
        <p:spPr>
          <a:xfrm>
            <a:off x="8958569" y="2951971"/>
            <a:ext cx="1861831" cy="3683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日付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曜日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気温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天気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昨日の天気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4FA08C2-26AD-6348-8021-B96198BE31B9}"/>
              </a:ext>
            </a:extLst>
          </p:cNvPr>
          <p:cNvSpPr/>
          <p:nvPr/>
        </p:nvSpPr>
        <p:spPr>
          <a:xfrm>
            <a:off x="2778166" y="4053298"/>
            <a:ext cx="1861831" cy="998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売上予測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18BFB24-A777-8748-9C8D-E1CD2E27EC21}"/>
              </a:ext>
            </a:extLst>
          </p:cNvPr>
          <p:cNvSpPr txBox="1"/>
          <p:nvPr/>
        </p:nvSpPr>
        <p:spPr>
          <a:xfrm>
            <a:off x="916336" y="4260171"/>
            <a:ext cx="1861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目的変数</a:t>
            </a:r>
          </a:p>
        </p:txBody>
      </p:sp>
    </p:spTree>
    <p:extLst>
      <p:ext uri="{BB962C8B-B14F-4D97-AF65-F5344CB8AC3E}">
        <p14:creationId xmlns:p14="http://schemas.microsoft.com/office/powerpoint/2010/main" val="2050313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1A0C1C-6E02-5E43-92BD-0337069E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特徴量の分析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CFCC7E1-D0FC-0142-8E1B-DBA015B0A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11679"/>
            <a:ext cx="9601200" cy="4334022"/>
          </a:xfrm>
        </p:spPr>
        <p:txBody>
          <a:bodyPr>
            <a:normAutofit/>
          </a:bodyPr>
          <a:lstStyle/>
          <a:p>
            <a:r>
              <a:rPr kumimoji="1" lang="ja-JP" altLang="en-US" sz="4400"/>
              <a:t>必要な特徴量は何か。</a:t>
            </a:r>
            <a:endParaRPr kumimoji="1" lang="en-US" altLang="ja-JP" sz="4400" dirty="0"/>
          </a:p>
          <a:p>
            <a:r>
              <a:rPr lang="ja-JP" altLang="en-US" sz="4400"/>
              <a:t>不必要な特徴量はないか。</a:t>
            </a:r>
            <a:endParaRPr lang="en-US" altLang="ja-JP" sz="4400" dirty="0"/>
          </a:p>
          <a:p>
            <a:endParaRPr lang="en-US" altLang="ja-JP" sz="4400" dirty="0"/>
          </a:p>
          <a:p>
            <a:r>
              <a:rPr lang="ja-JP" altLang="en-US" sz="4400"/>
              <a:t>特徴量の質を見極めないと、適切な推測・分析ができなくなる。</a:t>
            </a:r>
            <a:endParaRPr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2565868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7ABB288A-23F0-6549-A0A3-207F7DD4D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053756"/>
              </p:ext>
            </p:extLst>
          </p:nvPr>
        </p:nvGraphicFramePr>
        <p:xfrm>
          <a:off x="1842868" y="633046"/>
          <a:ext cx="2475914" cy="5162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833">
                  <a:extLst>
                    <a:ext uri="{9D8B030D-6E8A-4147-A177-3AD203B41FA5}">
                      <a16:colId xmlns:a16="http://schemas.microsoft.com/office/drawing/2014/main" val="1671110051"/>
                    </a:ext>
                  </a:extLst>
                </a:gridCol>
                <a:gridCol w="1260081">
                  <a:extLst>
                    <a:ext uri="{9D8B030D-6E8A-4147-A177-3AD203B41FA5}">
                      <a16:colId xmlns:a16="http://schemas.microsoft.com/office/drawing/2014/main" val="2556627909"/>
                    </a:ext>
                  </a:extLst>
                </a:gridCol>
              </a:tblGrid>
              <a:tr h="64919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/>
                        <a:t>x</a:t>
                      </a:r>
                      <a:endParaRPr kumimoji="1" lang="ja-JP" alt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/>
                        <a:t>y</a:t>
                      </a:r>
                      <a:endParaRPr kumimoji="1" lang="ja-JP" altLang="en-US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660027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3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7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350424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8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17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569761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5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1" dirty="0"/>
                        <a:t>11</a:t>
                      </a:r>
                      <a:endParaRPr kumimoji="1" lang="ja-JP" altLang="en-US" sz="2800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956119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4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9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143232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7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15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7591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2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5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744784"/>
                  </a:ext>
                </a:extLst>
              </a:tr>
              <a:tr h="644808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6</a:t>
                      </a:r>
                      <a:endParaRPr kumimoji="1" lang="ja-JP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13</a:t>
                      </a:r>
                      <a:endParaRPr kumimoji="1" lang="ja-JP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414"/>
                  </a:ext>
                </a:extLst>
              </a:tr>
            </a:tbl>
          </a:graphicData>
        </a:graphic>
      </p:graphicFrame>
      <p:pic>
        <p:nvPicPr>
          <p:cNvPr id="5" name="図 4">
            <a:extLst>
              <a:ext uri="{FF2B5EF4-FFF2-40B4-BE49-F238E27FC236}">
                <a16:creationId xmlns:a16="http://schemas.microsoft.com/office/drawing/2014/main" id="{AB165B61-B821-D146-9BA7-33CF23CA5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951" y="633046"/>
            <a:ext cx="5867245" cy="387575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F5EB420-3013-6342-B1FC-3B389E075A14}"/>
              </a:ext>
            </a:extLst>
          </p:cNvPr>
          <p:cNvSpPr txBox="1"/>
          <p:nvPr/>
        </p:nvSpPr>
        <p:spPr>
          <a:xfrm>
            <a:off x="5220951" y="5318838"/>
            <a:ext cx="614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特徴量</a:t>
            </a:r>
            <a:r>
              <a:rPr kumimoji="1" lang="en-US" altLang="ja-JP" sz="2800" dirty="0"/>
              <a:t>X</a:t>
            </a:r>
            <a:r>
              <a:rPr kumimoji="1" lang="ja-JP" altLang="en-US" sz="2800"/>
              <a:t>のみで、</a:t>
            </a:r>
            <a:r>
              <a:rPr kumimoji="1" lang="en-US" altLang="ja-JP" sz="2800" dirty="0"/>
              <a:t>y</a:t>
            </a:r>
            <a:r>
              <a:rPr kumimoji="1" lang="ja-JP" altLang="en-US" sz="2800"/>
              <a:t>の推測が可能</a:t>
            </a:r>
          </a:p>
        </p:txBody>
      </p:sp>
    </p:spTree>
    <p:extLst>
      <p:ext uri="{BB962C8B-B14F-4D97-AF65-F5344CB8AC3E}">
        <p14:creationId xmlns:p14="http://schemas.microsoft.com/office/powerpoint/2010/main" val="1425948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celデータ分析講座】1-3 散布図とバブルチャートによる在庫分析～グラフ編 (1/3)：EnterpriseZine（エンタープライズジン）">
            <a:extLst>
              <a:ext uri="{FF2B5EF4-FFF2-40B4-BE49-F238E27FC236}">
                <a16:creationId xmlns:a16="http://schemas.microsoft.com/office/drawing/2014/main" id="{97E46260-E94F-354A-BCA3-E359D03ED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80" y="438150"/>
            <a:ext cx="5309989" cy="3106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13 2010エクセルによる散布図作成 | 日本のものづくり～品質管理、生産管理、設備保全の解説 匠の知恵">
            <a:extLst>
              <a:ext uri="{FF2B5EF4-FFF2-40B4-BE49-F238E27FC236}">
                <a16:creationId xmlns:a16="http://schemas.microsoft.com/office/drawing/2014/main" id="{6C3671D0-C745-184C-B131-158E2BD989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1" t="10037" r="3823" b="10445"/>
          <a:stretch/>
        </p:blipFill>
        <p:spPr bwMode="auto">
          <a:xfrm>
            <a:off x="6408330" y="438150"/>
            <a:ext cx="5089890" cy="410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6D7552-9BA5-854A-865C-D598C193524C}"/>
              </a:ext>
            </a:extLst>
          </p:cNvPr>
          <p:cNvSpPr txBox="1"/>
          <p:nvPr/>
        </p:nvSpPr>
        <p:spPr>
          <a:xfrm>
            <a:off x="1169455" y="4868672"/>
            <a:ext cx="614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特徴量</a:t>
            </a:r>
            <a:r>
              <a:rPr kumimoji="1" lang="en-US" altLang="ja-JP" sz="2800" dirty="0"/>
              <a:t>X</a:t>
            </a:r>
            <a:r>
              <a:rPr kumimoji="1" lang="ja-JP" altLang="en-US" sz="2800"/>
              <a:t>以外の要因も検討する</a:t>
            </a:r>
          </a:p>
        </p:txBody>
      </p:sp>
    </p:spTree>
    <p:extLst>
      <p:ext uri="{BB962C8B-B14F-4D97-AF65-F5344CB8AC3E}">
        <p14:creationId xmlns:p14="http://schemas.microsoft.com/office/powerpoint/2010/main" val="364374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FC217D-1BF4-5645-8EA0-85BED828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欠損値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7AB122-1BBD-9249-9377-4C9360781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データが未入力の特徴量</a:t>
            </a:r>
            <a:endParaRPr kumimoji="1" lang="en-US" altLang="ja-JP" dirty="0"/>
          </a:p>
          <a:p>
            <a:r>
              <a:rPr lang="ja-JP" altLang="en-US"/>
              <a:t>このままでは処理できないケースもある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06584E-2D4F-514C-A575-E2F7AB91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180" y="1653540"/>
            <a:ext cx="6807508" cy="3931334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9C3259A4-DD16-B04A-A4A3-207053FAAC68}"/>
              </a:ext>
            </a:extLst>
          </p:cNvPr>
          <p:cNvSpPr/>
          <p:nvPr/>
        </p:nvSpPr>
        <p:spPr>
          <a:xfrm>
            <a:off x="7104185" y="3319975"/>
            <a:ext cx="829993" cy="4220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B2A73F96-F981-DB49-A66C-C81B48101058}"/>
              </a:ext>
            </a:extLst>
          </p:cNvPr>
          <p:cNvSpPr/>
          <p:nvPr/>
        </p:nvSpPr>
        <p:spPr>
          <a:xfrm>
            <a:off x="7104185" y="5247835"/>
            <a:ext cx="829993" cy="4220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7C4BA8A1-ED25-D04E-8E0A-016AF9944BF8}"/>
              </a:ext>
            </a:extLst>
          </p:cNvPr>
          <p:cNvSpPr txBox="1">
            <a:spLocks/>
          </p:cNvSpPr>
          <p:nvPr/>
        </p:nvSpPr>
        <p:spPr>
          <a:xfrm>
            <a:off x="1426543" y="4841924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①</a:t>
            </a:r>
            <a:r>
              <a:rPr lang="ja-JP" altLang="en-US"/>
              <a:t>０を入れる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②</a:t>
            </a:r>
            <a:r>
              <a:rPr lang="ja-JP" altLang="en-US"/>
              <a:t>平均値を入れる</a:t>
            </a:r>
            <a:endParaRPr lang="en-US" altLang="ja-JP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C3B76DA3-27A6-CD44-8087-CDBBB85EECF2}"/>
              </a:ext>
            </a:extLst>
          </p:cNvPr>
          <p:cNvSpPr txBox="1">
            <a:spLocks/>
          </p:cNvSpPr>
          <p:nvPr/>
        </p:nvSpPr>
        <p:spPr>
          <a:xfrm>
            <a:off x="1349487" y="4183966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/>
              <a:t>対処例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411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FC217D-1BF4-5645-8EA0-85BED828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外れ値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7AB122-1BBD-9249-9377-4C9360781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039" y="1916723"/>
            <a:ext cx="4100732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他のデータと比較し、大きく外れているデータ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06584E-2D4F-514C-A575-E2F7AB91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63262" y="938724"/>
            <a:ext cx="5220699" cy="5220699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7C4BA8A1-ED25-D04E-8E0A-016AF9944BF8}"/>
              </a:ext>
            </a:extLst>
          </p:cNvPr>
          <p:cNvSpPr txBox="1">
            <a:spLocks/>
          </p:cNvSpPr>
          <p:nvPr/>
        </p:nvSpPr>
        <p:spPr>
          <a:xfrm>
            <a:off x="1426543" y="4841924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異常値かどうか検討する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異常値であれば除外する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有益な外れ値もある</a:t>
            </a:r>
            <a:endParaRPr lang="en-US" altLang="ja-JP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C3B76DA3-27A6-CD44-8087-CDBBB85EECF2}"/>
              </a:ext>
            </a:extLst>
          </p:cNvPr>
          <p:cNvSpPr txBox="1">
            <a:spLocks/>
          </p:cNvSpPr>
          <p:nvPr/>
        </p:nvSpPr>
        <p:spPr>
          <a:xfrm>
            <a:off x="1349487" y="4183966"/>
            <a:ext cx="3282694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/>
              <a:t>対処例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61730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893C73-1671-A845-BA99-008BA1581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ランダムフォレスト</a:t>
            </a:r>
            <a:endParaRPr kumimoji="1" lang="en-US" altLang="ja-JP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0CA8F51F-ABC9-6642-86FF-9B1A0A199498}"/>
              </a:ext>
            </a:extLst>
          </p:cNvPr>
          <p:cNvSpPr txBox="1">
            <a:spLocks/>
          </p:cNvSpPr>
          <p:nvPr/>
        </p:nvSpPr>
        <p:spPr>
          <a:xfrm>
            <a:off x="1371600" y="2286000"/>
            <a:ext cx="3282694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複数の決定木を作成し、それぞれに予測をしてもらう。</a:t>
            </a:r>
            <a:endParaRPr lang="en-US" altLang="ja-JP" dirty="0"/>
          </a:p>
          <a:p>
            <a:r>
              <a:rPr lang="ja-JP" altLang="en-US"/>
              <a:t>各予測結果をもとに、最終予測結果を決定する。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" altLang="ja-JP" dirty="0" err="1"/>
              <a:t>GoogleDrive</a:t>
            </a:r>
            <a:r>
              <a:rPr lang="ja-JP" altLang="en-US"/>
              <a:t>より、「</a:t>
            </a:r>
            <a:r>
              <a:rPr lang="en" altLang="ja-JP" dirty="0" err="1"/>
              <a:t>random_forest.ipynb</a:t>
            </a:r>
            <a:r>
              <a:rPr lang="ja-JP" altLang="en-US"/>
              <a:t>」を選択してください。</a:t>
            </a:r>
          </a:p>
        </p:txBody>
      </p:sp>
      <p:pic>
        <p:nvPicPr>
          <p:cNvPr id="3074" name="Picture 2" descr="ランダムフォレストによる予測モデル作成 | StatsGuild Inc. | スタッツギルド株式会社">
            <a:extLst>
              <a:ext uri="{FF2B5EF4-FFF2-40B4-BE49-F238E27FC236}">
                <a16:creationId xmlns:a16="http://schemas.microsoft.com/office/drawing/2014/main" id="{56C348F2-F21B-E94F-B74D-3DDE246A26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1203070"/>
            <a:ext cx="6517065" cy="413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510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31D5C-0C9E-5F4E-8F88-6834D4C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 sz="3100"/>
              <a:t>決定木（</a:t>
            </a:r>
            <a:r>
              <a:rPr lang="en" altLang="ja-JP" sz="3100"/>
              <a:t> </a:t>
            </a:r>
            <a:r>
              <a:rPr lang="en" altLang="ja-JP" sz="3100" err="1"/>
              <a:t>DecisionTree</a:t>
            </a:r>
            <a:r>
              <a:rPr lang="ja-JP" altLang="en-US" sz="3100"/>
              <a:t>）</a:t>
            </a:r>
            <a:br>
              <a:rPr lang="en" altLang="ja-JP" sz="3100"/>
            </a:br>
            <a:endParaRPr kumimoji="1" lang="ja-JP" altLang="en-US" sz="3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02185E-3A18-EE41-8361-4171F9FD1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入力値から、複数の選択を行い、出力内容を決定する。</a:t>
            </a:r>
          </a:p>
        </p:txBody>
      </p:sp>
      <p:pic>
        <p:nvPicPr>
          <p:cNvPr id="4098" name="Picture 2" descr="決定木 - Wikipedia">
            <a:extLst>
              <a:ext uri="{FF2B5EF4-FFF2-40B4-BE49-F238E27FC236}">
                <a16:creationId xmlns:a16="http://schemas.microsoft.com/office/drawing/2014/main" id="{E6D3D268-B4EA-684C-8FC6-34217E64A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914691"/>
            <a:ext cx="6517065" cy="47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261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30277B-D2D5-2544-9800-92C5127F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ノートブックを開く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2469E2-4279-A348-9D7B-2A3412D0B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 err="1"/>
              <a:t>GoogleDrive</a:t>
            </a:r>
            <a:r>
              <a:rPr kumimoji="1" lang="ja-JP" altLang="en-US" sz="4000"/>
              <a:t>上の「</a:t>
            </a:r>
            <a:r>
              <a:rPr lang="en" altLang="ja-JP" sz="4000" dirty="0" err="1"/>
              <a:t>random_forest.ipynb</a:t>
            </a:r>
            <a:r>
              <a:rPr lang="ja-JP" altLang="en-US" sz="4000"/>
              <a:t>」を開いてください。</a:t>
            </a:r>
            <a:endParaRPr kumimoji="1" lang="ja-JP" altLang="en-US" sz="4000"/>
          </a:p>
        </p:txBody>
      </p:sp>
    </p:spTree>
    <p:extLst>
      <p:ext uri="{BB962C8B-B14F-4D97-AF65-F5344CB8AC3E}">
        <p14:creationId xmlns:p14="http://schemas.microsoft.com/office/powerpoint/2010/main" val="1319497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CC247B-6BC1-A94A-B722-BB8E9D91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E1E45B-E61D-074A-BEB0-47BEC3A98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802CF5A-F565-F047-927D-F8F8F003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9906000" cy="68580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4CC556-F4BB-C947-A714-F2F6D94A73CC}"/>
              </a:ext>
            </a:extLst>
          </p:cNvPr>
          <p:cNvSpPr/>
          <p:nvPr/>
        </p:nvSpPr>
        <p:spPr>
          <a:xfrm>
            <a:off x="4021105" y="3244334"/>
            <a:ext cx="4149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altLang="ja-JP" dirty="0">
                <a:solidFill>
                  <a:srgbClr val="212529"/>
                </a:solidFill>
                <a:latin typeface="-apple-system"/>
              </a:rPr>
              <a:t> </a:t>
            </a:r>
            <a:r>
              <a:rPr lang="en" altLang="ja-JP" dirty="0" err="1">
                <a:solidFill>
                  <a:srgbClr val="2878A2"/>
                </a:solidFill>
                <a:latin typeface="-apple-system"/>
                <a:hlinkClick r:id="rId3" tooltip="sklearn.ensemble"/>
              </a:rPr>
              <a:t>sklearn.ensemble</a:t>
            </a:r>
            <a:r>
              <a:rPr lang="en" altLang="ja-JP" dirty="0" err="1">
                <a:solidFill>
                  <a:srgbClr val="212529"/>
                </a:solidFill>
                <a:latin typeface="-apple-system"/>
              </a:rPr>
              <a:t>.RandomForestClassifier</a:t>
            </a:r>
            <a:endParaRPr lang="en" altLang="ja-JP" b="0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69403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ライブラリのインポート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5C2A07A-06AE-D248-8B59-1B2C09CA8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069" y="1711296"/>
            <a:ext cx="9287862" cy="2592950"/>
          </a:xfrm>
          <a:prstGeom prst="rect">
            <a:avLst/>
          </a:prstGeom>
        </p:spPr>
      </p:pic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371600" y="4839470"/>
            <a:ext cx="9287861" cy="1364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err="1"/>
              <a:t>sklearn</a:t>
            </a:r>
            <a:r>
              <a:rPr lang="ja-JP" altLang="en-US"/>
              <a:t>ライブラリの必要なパッケージをインポートする</a:t>
            </a:r>
            <a:endParaRPr lang="en-US" altLang="ja-JP" dirty="0"/>
          </a:p>
          <a:p>
            <a:r>
              <a:rPr lang="ja-JP" altLang="en-US"/>
              <a:t>また、データフレームを扱うための</a:t>
            </a:r>
            <a:r>
              <a:rPr lang="en-US" altLang="ja-JP" dirty="0"/>
              <a:t>pandas</a:t>
            </a:r>
            <a:r>
              <a:rPr lang="ja-JP" altLang="en-US"/>
              <a:t>もインポートする</a:t>
            </a:r>
          </a:p>
        </p:txBody>
      </p:sp>
    </p:spTree>
    <p:extLst>
      <p:ext uri="{BB962C8B-B14F-4D97-AF65-F5344CB8AC3E}">
        <p14:creationId xmlns:p14="http://schemas.microsoft.com/office/powerpoint/2010/main" val="27127342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err="1"/>
              <a:t>GoogleDrive</a:t>
            </a:r>
            <a:r>
              <a:rPr kumimoji="1" lang="ja-JP" altLang="en-US" sz="2800"/>
              <a:t>のマウント</a:t>
            </a:r>
            <a:endParaRPr kumimoji="1"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8F898264-A125-CE47-A081-240B8158F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757" y="2210431"/>
            <a:ext cx="9015126" cy="18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80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8DE212E-2360-F34B-95E7-9CECBE55F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368" y="1325196"/>
            <a:ext cx="7669662" cy="334527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データのロード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202787" y="5532804"/>
            <a:ext cx="10023231" cy="114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今回は、アヤメの分類を目的として作られたデータセットを使用。</a:t>
            </a:r>
            <a:endParaRPr lang="en-US" altLang="ja-JP" dirty="0"/>
          </a:p>
          <a:p>
            <a:r>
              <a:rPr lang="ja-JP" altLang="en-US"/>
              <a:t>アヤメには「</a:t>
            </a:r>
            <a:r>
              <a:rPr lang="en" altLang="ja-JP" dirty="0"/>
              <a:t>Iris-</a:t>
            </a:r>
            <a:r>
              <a:rPr lang="en" altLang="ja-JP" dirty="0" err="1"/>
              <a:t>setosa</a:t>
            </a:r>
            <a:r>
              <a:rPr lang="ja-JP" altLang="en-US"/>
              <a:t>」「</a:t>
            </a:r>
            <a:r>
              <a:rPr lang="en" altLang="ja-JP" dirty="0"/>
              <a:t> Iris-versicolor</a:t>
            </a:r>
            <a:r>
              <a:rPr lang="ja-JP" altLang="en-US"/>
              <a:t>」「</a:t>
            </a:r>
            <a:r>
              <a:rPr lang="en" altLang="ja-JP" dirty="0"/>
              <a:t> Iris-virginica</a:t>
            </a:r>
            <a:r>
              <a:rPr lang="ja-JP" altLang="en-US"/>
              <a:t>」の３種類がある。</a:t>
            </a:r>
            <a:endParaRPr lang="en" altLang="ja-JP" dirty="0"/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BEB6C9EC-92D2-A84C-9790-51BCF6EE044B}"/>
              </a:ext>
            </a:extLst>
          </p:cNvPr>
          <p:cNvGraphicFramePr>
            <a:graphicFrameLocks noGrp="1"/>
          </p:cNvGraphicFramePr>
          <p:nvPr/>
        </p:nvGraphicFramePr>
        <p:xfrm>
          <a:off x="8039074" y="2411530"/>
          <a:ext cx="3707449" cy="2680975"/>
        </p:xfrm>
        <a:graphic>
          <a:graphicData uri="http://schemas.openxmlformats.org/drawingml/2006/table">
            <a:tbl>
              <a:tblPr/>
              <a:tblGrid>
                <a:gridCol w="2300680">
                  <a:extLst>
                    <a:ext uri="{9D8B030D-6E8A-4147-A177-3AD203B41FA5}">
                      <a16:colId xmlns:a16="http://schemas.microsoft.com/office/drawing/2014/main" val="2728488551"/>
                    </a:ext>
                  </a:extLst>
                </a:gridCol>
                <a:gridCol w="1406769">
                  <a:extLst>
                    <a:ext uri="{9D8B030D-6E8A-4147-A177-3AD203B41FA5}">
                      <a16:colId xmlns:a16="http://schemas.microsoft.com/office/drawing/2014/main" val="2917567415"/>
                    </a:ext>
                  </a:extLst>
                </a:gridCol>
              </a:tblGrid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sepal length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がく片の長さ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04316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sepal width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がく片の幅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253707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>
                          <a:effectLst/>
                          <a:latin typeface="verdana" panose="020B0604030504040204" pitchFamily="34" charset="0"/>
                        </a:rPr>
                        <a:t>petal length (cm)</a:t>
                      </a:r>
                      <a:endParaRPr lang="en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花弁の長さ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304146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1600" b="1" dirty="0">
                          <a:effectLst/>
                          <a:latin typeface="verdana" panose="020B0604030504040204" pitchFamily="34" charset="0"/>
                        </a:rPr>
                        <a:t>petal width (cm)</a:t>
                      </a:r>
                      <a:endParaRPr lang="en" sz="3600" dirty="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花弁の幅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461165"/>
                  </a:ext>
                </a:extLst>
              </a:tr>
              <a:tr h="536195">
                <a:tc>
                  <a:txBody>
                    <a:bodyPr/>
                    <a:lstStyle/>
                    <a:p>
                      <a:pPr latinLnBrk="1"/>
                      <a:r>
                        <a:rPr lang="en" sz="2000" dirty="0">
                          <a:effectLst/>
                        </a:rPr>
                        <a:t>Species</a:t>
                      </a: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>
                          <a:effectLst/>
                          <a:latin typeface="verdana" panose="020B0604030504040204" pitchFamily="34" charset="0"/>
                        </a:rPr>
                        <a:t>種類</a:t>
                      </a:r>
                      <a:endParaRPr lang="ja-JP" altLang="en-US" sz="3600">
                        <a:effectLst/>
                      </a:endParaRPr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723626"/>
                  </a:ext>
                </a:extLst>
              </a:tr>
            </a:tbl>
          </a:graphicData>
        </a:graphic>
      </p:graphicFrame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D6B5639-2AF4-EE40-9B75-9790426FF3FE}"/>
              </a:ext>
            </a:extLst>
          </p:cNvPr>
          <p:cNvCxnSpPr>
            <a:cxnSpLocks/>
          </p:cNvCxnSpPr>
          <p:nvPr/>
        </p:nvCxnSpPr>
        <p:spPr>
          <a:xfrm>
            <a:off x="2231136" y="2181726"/>
            <a:ext cx="1217917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295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データの分割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628A54A-3E59-F94A-BA5B-4698D5529879}"/>
              </a:ext>
            </a:extLst>
          </p:cNvPr>
          <p:cNvSpPr txBox="1">
            <a:spLocks/>
          </p:cNvSpPr>
          <p:nvPr/>
        </p:nvSpPr>
        <p:spPr>
          <a:xfrm>
            <a:off x="1202787" y="5532804"/>
            <a:ext cx="10023231" cy="114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読み込んだデータセットを、目的変数と説明変数に分ける</a:t>
            </a:r>
            <a:endParaRPr lang="en-US" altLang="ja-JP" dirty="0"/>
          </a:p>
          <a:p>
            <a:r>
              <a:rPr lang="ja-JP" altLang="en-US"/>
              <a:t>分けたデータを、更に訓練データとテスト用データに分ける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C2172DD-47CE-1445-9BC0-E03997C5F5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3938" y="1182846"/>
            <a:ext cx="10741821" cy="3242813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23BD5BDF-E94D-F74F-9D09-D6C466B23032}"/>
              </a:ext>
            </a:extLst>
          </p:cNvPr>
          <p:cNvCxnSpPr>
            <a:cxnSpLocks/>
          </p:cNvCxnSpPr>
          <p:nvPr/>
        </p:nvCxnSpPr>
        <p:spPr>
          <a:xfrm>
            <a:off x="2672927" y="1925694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8329848-9FD7-8344-9701-DAB328CE9042}"/>
              </a:ext>
            </a:extLst>
          </p:cNvPr>
          <p:cNvCxnSpPr>
            <a:cxnSpLocks/>
          </p:cNvCxnSpPr>
          <p:nvPr/>
        </p:nvCxnSpPr>
        <p:spPr>
          <a:xfrm>
            <a:off x="1566334" y="2779134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8E3DB3E-3288-4E4B-82C5-63C2C1BB96B1}"/>
              </a:ext>
            </a:extLst>
          </p:cNvPr>
          <p:cNvCxnSpPr>
            <a:cxnSpLocks/>
          </p:cNvCxnSpPr>
          <p:nvPr/>
        </p:nvCxnSpPr>
        <p:spPr>
          <a:xfrm>
            <a:off x="1566334" y="3120510"/>
            <a:ext cx="1106593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D737AF3-E41D-504E-9CF1-67935EBAFF0E}"/>
              </a:ext>
            </a:extLst>
          </p:cNvPr>
          <p:cNvCxnSpPr>
            <a:cxnSpLocks/>
          </p:cNvCxnSpPr>
          <p:nvPr/>
        </p:nvCxnSpPr>
        <p:spPr>
          <a:xfrm>
            <a:off x="3596640" y="4266558"/>
            <a:ext cx="917279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7E630EA-BA42-D846-9BF6-2CA7BFA786EC}"/>
              </a:ext>
            </a:extLst>
          </p:cNvPr>
          <p:cNvCxnSpPr>
            <a:cxnSpLocks/>
          </p:cNvCxnSpPr>
          <p:nvPr/>
        </p:nvCxnSpPr>
        <p:spPr>
          <a:xfrm>
            <a:off x="4718304" y="4278750"/>
            <a:ext cx="917279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477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F8278FB-BB01-414B-BE78-6571536CA0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02" r="26450" b="38475"/>
          <a:stretch/>
        </p:blipFill>
        <p:spPr>
          <a:xfrm>
            <a:off x="1271563" y="365759"/>
            <a:ext cx="9902058" cy="132236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840C710-0952-454C-BD43-320E7DE0F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609" y="1843583"/>
            <a:ext cx="3994138" cy="241042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143D287-A13F-0149-8F7A-578BCAB3B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332" y="4254010"/>
            <a:ext cx="3417667" cy="256325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3401F6D-D81E-EB4A-8C24-6611AE3983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9268" y="3770724"/>
            <a:ext cx="1168400" cy="3009900"/>
          </a:xfrm>
          <a:prstGeom prst="rect">
            <a:avLst/>
          </a:prstGeom>
        </p:spPr>
      </p:pic>
      <p:sp>
        <p:nvSpPr>
          <p:cNvPr id="8" name="曲折矢印 7">
            <a:extLst>
              <a:ext uri="{FF2B5EF4-FFF2-40B4-BE49-F238E27FC236}">
                <a16:creationId xmlns:a16="http://schemas.microsoft.com/office/drawing/2014/main" id="{57033838-C767-2A4B-84C2-99F00ABAF4AB}"/>
              </a:ext>
            </a:extLst>
          </p:cNvPr>
          <p:cNvSpPr/>
          <p:nvPr/>
        </p:nvSpPr>
        <p:spPr>
          <a:xfrm rot="10800000">
            <a:off x="4984635" y="4409470"/>
            <a:ext cx="994134" cy="132236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曲折矢印 8">
            <a:extLst>
              <a:ext uri="{FF2B5EF4-FFF2-40B4-BE49-F238E27FC236}">
                <a16:creationId xmlns:a16="http://schemas.microsoft.com/office/drawing/2014/main" id="{0D70BA4A-2098-2E4E-80DF-5AC476F772DE}"/>
              </a:ext>
            </a:extLst>
          </p:cNvPr>
          <p:cNvSpPr/>
          <p:nvPr/>
        </p:nvSpPr>
        <p:spPr>
          <a:xfrm rot="10800000" flipH="1">
            <a:off x="8328073" y="4409469"/>
            <a:ext cx="994135" cy="132236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D7BEBBC7-E007-404A-B732-D0BB6FFBE1BE}"/>
              </a:ext>
            </a:extLst>
          </p:cNvPr>
          <p:cNvSpPr txBox="1">
            <a:spLocks/>
          </p:cNvSpPr>
          <p:nvPr/>
        </p:nvSpPr>
        <p:spPr>
          <a:xfrm>
            <a:off x="4457121" y="5908726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目的変数を削除</a:t>
            </a:r>
            <a:endParaRPr lang="en" altLang="ja-JP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8B5F1ACA-B421-2045-ACBB-7CF98F0D16B3}"/>
              </a:ext>
            </a:extLst>
          </p:cNvPr>
          <p:cNvSpPr txBox="1">
            <a:spLocks/>
          </p:cNvSpPr>
          <p:nvPr/>
        </p:nvSpPr>
        <p:spPr>
          <a:xfrm>
            <a:off x="7581721" y="5908725"/>
            <a:ext cx="2192206" cy="5835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目的変数のみ抽出</a:t>
            </a:r>
            <a:endParaRPr lang="en" altLang="ja-JP" dirty="0"/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D91F589C-2B47-6441-AD52-32B6AB0A6974}"/>
              </a:ext>
            </a:extLst>
          </p:cNvPr>
          <p:cNvSpPr txBox="1">
            <a:spLocks/>
          </p:cNvSpPr>
          <p:nvPr/>
        </p:nvSpPr>
        <p:spPr>
          <a:xfrm>
            <a:off x="1691642" y="3860410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iris_df_X</a:t>
            </a:r>
            <a:endParaRPr lang="en" altLang="ja-JP" dirty="0"/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7A80F864-878E-A247-812D-A10F3859218E}"/>
              </a:ext>
            </a:extLst>
          </p:cNvPr>
          <p:cNvSpPr txBox="1">
            <a:spLocks/>
          </p:cNvSpPr>
          <p:nvPr/>
        </p:nvSpPr>
        <p:spPr>
          <a:xfrm>
            <a:off x="9773927" y="3429000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iris_df_y</a:t>
            </a:r>
            <a:endParaRPr lang="en" altLang="ja-JP" dirty="0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5309788A-E293-6246-97DC-54CEA490A132}"/>
              </a:ext>
            </a:extLst>
          </p:cNvPr>
          <p:cNvSpPr txBox="1">
            <a:spLocks/>
          </p:cNvSpPr>
          <p:nvPr/>
        </p:nvSpPr>
        <p:spPr>
          <a:xfrm>
            <a:off x="3704490" y="2592558"/>
            <a:ext cx="995288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</a:t>
            </a:r>
            <a:endParaRPr lang="en" altLang="ja-JP" dirty="0"/>
          </a:p>
        </p:txBody>
      </p:sp>
    </p:spTree>
    <p:extLst>
      <p:ext uri="{BB962C8B-B14F-4D97-AF65-F5344CB8AC3E}">
        <p14:creationId xmlns:p14="http://schemas.microsoft.com/office/powerpoint/2010/main" val="24936365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F8278FB-BB01-414B-BE78-6571536CA0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433"/>
          <a:stretch/>
        </p:blipFill>
        <p:spPr>
          <a:xfrm>
            <a:off x="946152" y="401225"/>
            <a:ext cx="10581143" cy="116761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C8E2D06-E9D1-A24F-BF18-3BE47C2A2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81" y="2147375"/>
            <a:ext cx="3417667" cy="2563250"/>
          </a:xfrm>
          <a:prstGeom prst="rect">
            <a:avLst/>
          </a:prstGeom>
        </p:spPr>
      </p:pic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ACCA44D4-9353-CB4C-B2F1-0043B4A8BF0D}"/>
              </a:ext>
            </a:extLst>
          </p:cNvPr>
          <p:cNvSpPr txBox="1">
            <a:spLocks/>
          </p:cNvSpPr>
          <p:nvPr/>
        </p:nvSpPr>
        <p:spPr>
          <a:xfrm>
            <a:off x="2366891" y="1753775"/>
            <a:ext cx="2014017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iris_df_X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AD0E5F1-88FA-2C47-9EAF-060476EE4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9194" y="1950575"/>
            <a:ext cx="2885915" cy="2760050"/>
          </a:xfrm>
          <a:prstGeom prst="rect">
            <a:avLst/>
          </a:prstGeom>
        </p:spPr>
      </p:pic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4E316BD2-7130-894E-B54B-9D88855B1917}"/>
              </a:ext>
            </a:extLst>
          </p:cNvPr>
          <p:cNvSpPr txBox="1">
            <a:spLocks/>
          </p:cNvSpPr>
          <p:nvPr/>
        </p:nvSpPr>
        <p:spPr>
          <a:xfrm>
            <a:off x="9757112" y="2527499"/>
            <a:ext cx="1403251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train_X</a:t>
            </a:r>
            <a:endParaRPr lang="en" altLang="ja-JP" dirty="0"/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CF0E4514-88A0-9B46-BCBB-56B258C52968}"/>
              </a:ext>
            </a:extLst>
          </p:cNvPr>
          <p:cNvSpPr txBox="1">
            <a:spLocks/>
          </p:cNvSpPr>
          <p:nvPr/>
        </p:nvSpPr>
        <p:spPr>
          <a:xfrm>
            <a:off x="9765709" y="3936902"/>
            <a:ext cx="1403251" cy="39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ja-JP" dirty="0" err="1"/>
              <a:t>test_X</a:t>
            </a:r>
            <a:endParaRPr lang="en" altLang="ja-JP" dirty="0"/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上記の例では、</a:t>
            </a:r>
            <a:r>
              <a:rPr lang="en-US" altLang="ja-JP" dirty="0" err="1"/>
              <a:t>iris_df_X</a:t>
            </a:r>
            <a:r>
              <a:rPr lang="ja-JP" altLang="en-US"/>
              <a:t>を分割。</a:t>
            </a:r>
            <a:r>
              <a:rPr lang="en-US" altLang="ja-JP" dirty="0" err="1"/>
              <a:t>iris_df_Y</a:t>
            </a:r>
            <a:r>
              <a:rPr lang="ja-JP" altLang="en-US"/>
              <a:t>も同様に分割を行っている。</a:t>
            </a:r>
            <a:endParaRPr lang="en-US" altLang="ja-JP" dirty="0"/>
          </a:p>
          <a:p>
            <a:r>
              <a:rPr lang="en" altLang="ja-JP" dirty="0" err="1"/>
              <a:t>test_size</a:t>
            </a:r>
            <a:r>
              <a:rPr lang="en" altLang="ja-JP" dirty="0"/>
              <a:t> = 0.3  </a:t>
            </a:r>
            <a:r>
              <a:rPr lang="ja-JP" altLang="en-US"/>
              <a:t>→　元のデータの３割をテスト用データ、残りを訓練データにする。</a:t>
            </a:r>
            <a:endParaRPr lang="en-US" altLang="ja-JP" dirty="0"/>
          </a:p>
          <a:p>
            <a:r>
              <a:rPr lang="en-US" altLang="ja-JP" dirty="0" err="1"/>
              <a:t>staratify</a:t>
            </a:r>
            <a:r>
              <a:rPr lang="en-US" altLang="ja-JP" dirty="0"/>
              <a:t> = </a:t>
            </a:r>
            <a:r>
              <a:rPr lang="en-US" altLang="ja-JP" dirty="0" err="1"/>
              <a:t>iris_df_y</a:t>
            </a:r>
            <a:r>
              <a:rPr lang="ja-JP" altLang="en-US"/>
              <a:t>　→　目的変数が偏らないように分配する。</a:t>
            </a:r>
            <a:endParaRPr lang="en" altLang="ja-JP" dirty="0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B20624DA-8299-DE4D-849D-41F1B1881505}"/>
              </a:ext>
            </a:extLst>
          </p:cNvPr>
          <p:cNvSpPr/>
          <p:nvPr/>
        </p:nvSpPr>
        <p:spPr>
          <a:xfrm>
            <a:off x="5739618" y="3080825"/>
            <a:ext cx="914400" cy="8560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58987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訓練データをもとに、決定木を作成する。</a:t>
            </a:r>
            <a:endParaRPr lang="en-US" altLang="ja-JP" dirty="0"/>
          </a:p>
          <a:p>
            <a:r>
              <a:rPr lang="ja-JP" altLang="en-US"/>
              <a:t>既にあるライブラリを使用するので、決定木作成のアルゴリズムを組む必要はない。</a:t>
            </a:r>
            <a:endParaRPr lang="en" altLang="ja-JP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7B3AA5A7-A66F-3B4B-B297-6DA0B224E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987" y="1177182"/>
            <a:ext cx="10023230" cy="3398881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決定木の生成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E5A8EEDC-71FC-564B-8896-ED056E374EE5}"/>
              </a:ext>
            </a:extLst>
          </p:cNvPr>
          <p:cNvCxnSpPr>
            <a:cxnSpLocks/>
          </p:cNvCxnSpPr>
          <p:nvPr/>
        </p:nvCxnSpPr>
        <p:spPr>
          <a:xfrm>
            <a:off x="2578270" y="2303646"/>
            <a:ext cx="83549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DB662BC-C413-8844-A092-2CDBB3F6C57E}"/>
              </a:ext>
            </a:extLst>
          </p:cNvPr>
          <p:cNvCxnSpPr>
            <a:cxnSpLocks/>
          </p:cNvCxnSpPr>
          <p:nvPr/>
        </p:nvCxnSpPr>
        <p:spPr>
          <a:xfrm>
            <a:off x="3553630" y="2303646"/>
            <a:ext cx="83549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433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作成した決定木を使用し、テスト用データでの結果を得る。</a:t>
            </a:r>
            <a:endParaRPr lang="en-US" altLang="ja-JP" dirty="0"/>
          </a:p>
          <a:p>
            <a:r>
              <a:rPr lang="ja-JP" altLang="en-US"/>
              <a:t>その後、正解データと比較し、正答率を表示する。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正解率の表示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4D868A5-696D-BB41-9290-9877B188A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107" y="1290613"/>
            <a:ext cx="7285847" cy="298297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DCE036FA-87BF-7847-B483-BCF9F1ECADE3}"/>
              </a:ext>
            </a:extLst>
          </p:cNvPr>
          <p:cNvCxnSpPr>
            <a:cxnSpLocks/>
          </p:cNvCxnSpPr>
          <p:nvPr/>
        </p:nvCxnSpPr>
        <p:spPr>
          <a:xfrm>
            <a:off x="5467774" y="3022974"/>
            <a:ext cx="120125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3F289B0-5196-4041-936C-69E16598E0F1}"/>
              </a:ext>
            </a:extLst>
          </p:cNvPr>
          <p:cNvCxnSpPr>
            <a:cxnSpLocks/>
          </p:cNvCxnSpPr>
          <p:nvPr/>
        </p:nvCxnSpPr>
        <p:spPr>
          <a:xfrm>
            <a:off x="6821086" y="3022974"/>
            <a:ext cx="120125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226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正解の値と、予測値を並べて表示してみる。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結果の確認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256AA54-9922-AD43-8F8F-D010BF928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06" y="1320545"/>
            <a:ext cx="9782302" cy="347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866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決定木の表示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68AA623-9CE4-CE4C-B5E7-258517BD8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45" y="1177183"/>
            <a:ext cx="8635121" cy="535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28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345D79-0C67-6C4E-93B6-739BC0A38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本日の流れ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A66BB7-D938-F048-8BFA-37ABAA596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88176"/>
            <a:ext cx="9601200" cy="450074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3200"/>
              <a:t>１限</a:t>
            </a:r>
            <a:r>
              <a:rPr lang="ja-JP" altLang="en-US" sz="3200"/>
              <a:t>　</a:t>
            </a:r>
            <a:r>
              <a:rPr kumimoji="1" lang="ja-JP" altLang="en-US" sz="3200"/>
              <a:t>アヤメの分類　（決定木）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２限　アヤメの分類　（ランダムフォレスト）</a:t>
            </a:r>
            <a:endParaRPr lang="en-US" altLang="ja-JP" sz="3200" dirty="0"/>
          </a:p>
          <a:p>
            <a:pPr>
              <a:lnSpc>
                <a:spcPct val="200000"/>
              </a:lnSpc>
            </a:pPr>
            <a:r>
              <a:rPr kumimoji="1" lang="ja-JP" altLang="en-US" sz="3200"/>
              <a:t>３限　その他のデータでの分類演習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４限　画像分類　（手書き文字</a:t>
            </a:r>
            <a:r>
              <a:rPr lang="en-US" altLang="ja-JP" sz="3200" dirty="0"/>
              <a:t>)</a:t>
            </a:r>
          </a:p>
          <a:p>
            <a:pPr>
              <a:lnSpc>
                <a:spcPct val="200000"/>
              </a:lnSpc>
            </a:pPr>
            <a:r>
              <a:rPr kumimoji="1" lang="ja-JP" altLang="en-US" sz="3200"/>
              <a:t>５限　画像分類　（写真）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/>
              <a:t>６限　画像分類　（演習）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445604E-E50B-534A-8B3F-2248FBE478DC}"/>
              </a:ext>
            </a:extLst>
          </p:cNvPr>
          <p:cNvSpPr/>
          <p:nvPr/>
        </p:nvSpPr>
        <p:spPr>
          <a:xfrm>
            <a:off x="3857310" y="3244334"/>
            <a:ext cx="4477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https://github.com/GIbson5527/AI_Prog.git</a:t>
            </a:r>
          </a:p>
        </p:txBody>
      </p:sp>
    </p:spTree>
    <p:extLst>
      <p:ext uri="{BB962C8B-B14F-4D97-AF65-F5344CB8AC3E}">
        <p14:creationId xmlns:p14="http://schemas.microsoft.com/office/powerpoint/2010/main" val="2424539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03D94EC3-363B-1A43-ADE6-C59D860C8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49235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9F6EAA0-CF18-674E-9036-AC7BC6A5B3B4}"/>
              </a:ext>
            </a:extLst>
          </p:cNvPr>
          <p:cNvSpPr txBox="1">
            <a:spLocks/>
          </p:cNvSpPr>
          <p:nvPr/>
        </p:nvSpPr>
        <p:spPr>
          <a:xfrm>
            <a:off x="1225107" y="5978768"/>
            <a:ext cx="10619890" cy="879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/>
              <a:t>補足：</a:t>
            </a:r>
            <a:r>
              <a:rPr lang="en-US" altLang="ja-JP" dirty="0" err="1"/>
              <a:t>gini</a:t>
            </a:r>
            <a:r>
              <a:rPr lang="en-US" altLang="ja-JP" dirty="0"/>
              <a:t>  =  </a:t>
            </a:r>
            <a:r>
              <a:rPr lang="ja-JP" altLang="en-US"/>
              <a:t>ジニ不純度　　</a:t>
            </a:r>
            <a:r>
              <a:rPr lang="en-US" altLang="ja-JP" dirty="0"/>
              <a:t>1 - (</a:t>
            </a:r>
            <a:r>
              <a:rPr lang="ja-JP" altLang="en-US"/>
              <a:t>各クラスの出現割合の２乗の合計）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この値が０なら、単一のクラスしかない。これが小さくなるように、各ノードが生成される。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569960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31D5C-0C9E-5F4E-8F88-6834D4C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7083083" cy="552157"/>
          </a:xfrm>
        </p:spPr>
        <p:txBody>
          <a:bodyPr>
            <a:normAutofit/>
          </a:bodyPr>
          <a:lstStyle/>
          <a:p>
            <a:r>
              <a:rPr lang="ja-JP" altLang="en-US" sz="3100"/>
              <a:t>ランダムフォレストのアルゴリズム</a:t>
            </a:r>
            <a:endParaRPr kumimoji="1" lang="ja-JP" altLang="en-US" sz="3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02185E-3A18-EE41-8361-4171F9FD1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訓練データから、いくつかのデータを抜き、決定木を作成する。</a:t>
            </a:r>
            <a:endParaRPr kumimoji="1" lang="en-US" altLang="ja-JP" dirty="0"/>
          </a:p>
          <a:p>
            <a:r>
              <a:rPr lang="ja-JP" altLang="en-US"/>
              <a:t>同じ決定木が出来ないよう、抜くデータは変える。</a:t>
            </a:r>
            <a:endParaRPr lang="en-US" altLang="ja-JP" dirty="0"/>
          </a:p>
          <a:p>
            <a:r>
              <a:rPr kumimoji="1" lang="ja-JP" altLang="en-US"/>
              <a:t>完成した複数の決定木の結果をもとに最終結果を割り出す。</a:t>
            </a:r>
            <a:endParaRPr kumimoji="1" lang="en-US" altLang="ja-JP" dirty="0"/>
          </a:p>
        </p:txBody>
      </p:sp>
      <p:pic>
        <p:nvPicPr>
          <p:cNvPr id="4098" name="Picture 2" descr="決定木 - Wikipedia">
            <a:extLst>
              <a:ext uri="{FF2B5EF4-FFF2-40B4-BE49-F238E27FC236}">
                <a16:creationId xmlns:a16="http://schemas.microsoft.com/office/drawing/2014/main" id="{E6D3D268-B4EA-684C-8FC6-34217E64A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42483" y="1885362"/>
            <a:ext cx="6517065" cy="47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1239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104225"/>
            <a:ext cx="10023231" cy="15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正答率が少し増えている。</a:t>
            </a:r>
            <a:endParaRPr lang="en-US" altLang="ja-JP" dirty="0"/>
          </a:p>
          <a:p>
            <a:r>
              <a:rPr lang="ja-JP" altLang="en-US"/>
              <a:t>決定木の数を変えて、いろいろ試してみよう。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ランダムフォレストを実行し、正答率表示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3776EE4-2E75-0143-AE70-B7C94B89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423" y="1244005"/>
            <a:ext cx="8423649" cy="3533026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0EDF11B0-8B84-904D-BD90-496E515E5656}"/>
              </a:ext>
            </a:extLst>
          </p:cNvPr>
          <p:cNvCxnSpPr>
            <a:cxnSpLocks/>
          </p:cNvCxnSpPr>
          <p:nvPr/>
        </p:nvCxnSpPr>
        <p:spPr>
          <a:xfrm>
            <a:off x="7308766" y="2340222"/>
            <a:ext cx="194496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D31E78E-0C8B-3D4C-BA97-B08F8B4B9093}"/>
              </a:ext>
            </a:extLst>
          </p:cNvPr>
          <p:cNvCxnSpPr>
            <a:cxnSpLocks/>
          </p:cNvCxnSpPr>
          <p:nvPr/>
        </p:nvCxnSpPr>
        <p:spPr>
          <a:xfrm>
            <a:off x="3236638" y="2657214"/>
            <a:ext cx="84768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9190B4-D6C3-7E47-992A-1A644DACEF32}"/>
              </a:ext>
            </a:extLst>
          </p:cNvPr>
          <p:cNvCxnSpPr>
            <a:cxnSpLocks/>
          </p:cNvCxnSpPr>
          <p:nvPr/>
        </p:nvCxnSpPr>
        <p:spPr>
          <a:xfrm>
            <a:off x="4224190" y="2657214"/>
            <a:ext cx="84768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0762B7B8-A74A-F04F-B4A6-0EAB31DB6607}"/>
              </a:ext>
            </a:extLst>
          </p:cNvPr>
          <p:cNvCxnSpPr>
            <a:cxnSpLocks/>
          </p:cNvCxnSpPr>
          <p:nvPr/>
        </p:nvCxnSpPr>
        <p:spPr>
          <a:xfrm>
            <a:off x="4797214" y="3559422"/>
            <a:ext cx="725762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92BDB71-288F-F349-90A2-B110A6E911F5}"/>
              </a:ext>
            </a:extLst>
          </p:cNvPr>
          <p:cNvSpPr/>
          <p:nvPr/>
        </p:nvSpPr>
        <p:spPr>
          <a:xfrm>
            <a:off x="4797214" y="3255264"/>
            <a:ext cx="725762" cy="3041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1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25107" y="5873567"/>
            <a:ext cx="7173305" cy="922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推測に影響のある変数ほど、高い数値が出る。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変数重要度の表示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D19D004-9C46-9F42-B39D-585983298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107" y="1177183"/>
            <a:ext cx="6935307" cy="448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24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11040" y="1596988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Boruta</a:t>
            </a:r>
            <a:r>
              <a:rPr lang="ja-JP" altLang="en-US"/>
              <a:t>とは、必要と思われる特徴量を選択してくれるライブラリです。</a:t>
            </a:r>
            <a:endParaRPr lang="en-US" altLang="ja-JP" dirty="0"/>
          </a:p>
          <a:p>
            <a:r>
              <a:rPr lang="ja-JP" altLang="en-US"/>
              <a:t>初期段階でこのライブラリは使用できないので、</a:t>
            </a:r>
            <a:r>
              <a:rPr lang="en-US" altLang="ja-JP" dirty="0"/>
              <a:t>pip</a:t>
            </a:r>
            <a:r>
              <a:rPr lang="ja-JP" altLang="en-US"/>
              <a:t>コマンドでインストールをします。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Boruta</a:t>
            </a:r>
            <a:r>
              <a:rPr kumimoji="1" lang="ja-JP" altLang="en-US" sz="2800"/>
              <a:t>を使用して、特徴量の抽出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1CA44E08-C226-6F40-B69F-30114AE82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765" y="2811694"/>
            <a:ext cx="5297659" cy="1626474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9213C175-9419-754E-A68A-34B5A28F2F52}"/>
              </a:ext>
            </a:extLst>
          </p:cNvPr>
          <p:cNvSpPr txBox="1">
            <a:spLocks/>
          </p:cNvSpPr>
          <p:nvPr/>
        </p:nvSpPr>
        <p:spPr>
          <a:xfrm>
            <a:off x="1211040" y="5010873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ja-JP" dirty="0"/>
              <a:t>pip</a:t>
            </a:r>
            <a:r>
              <a:rPr lang="ja-JP" altLang="en-US"/>
              <a:t>は、</a:t>
            </a:r>
            <a:r>
              <a:rPr lang="en-US" altLang="ja-JP" dirty="0"/>
              <a:t>Python</a:t>
            </a:r>
            <a:r>
              <a:rPr lang="ja-JP" altLang="en-US"/>
              <a:t>のパッケージ管理ツールで、ライブラリのインストールにも使用できます。</a:t>
            </a:r>
            <a:endParaRPr lang="en" altLang="ja-JP" dirty="0"/>
          </a:p>
        </p:txBody>
      </p:sp>
    </p:spTree>
    <p:extLst>
      <p:ext uri="{BB962C8B-B14F-4D97-AF65-F5344CB8AC3E}">
        <p14:creationId xmlns:p14="http://schemas.microsoft.com/office/powerpoint/2010/main" val="11977167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74022309-7EE6-C94A-BC84-215B35ADE191}"/>
              </a:ext>
            </a:extLst>
          </p:cNvPr>
          <p:cNvSpPr txBox="1">
            <a:spLocks/>
          </p:cNvSpPr>
          <p:nvPr/>
        </p:nvSpPr>
        <p:spPr>
          <a:xfrm>
            <a:off x="1211040" y="1596988"/>
            <a:ext cx="10980960" cy="1061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Boruta</a:t>
            </a:r>
            <a:r>
              <a:rPr lang="ja-JP" altLang="en-US"/>
              <a:t>の性能を測る前に、アヤメのデータセットにあらかじめダミーデータを追加します。</a:t>
            </a:r>
            <a:endParaRPr lang="en-US" altLang="ja-JP" dirty="0"/>
          </a:p>
          <a:p>
            <a:r>
              <a:rPr lang="en-US" altLang="ja-JP" dirty="0"/>
              <a:t>Boruta</a:t>
            </a:r>
            <a:r>
              <a:rPr lang="ja-JP" altLang="en-US"/>
              <a:t>を実行した結果、ダミーデータを除外したら成功です。</a:t>
            </a:r>
            <a:endParaRPr lang="en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97A769E-C80B-1D46-AA5C-0E549D5F5677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ダミーデータの追加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8F93001-FCE7-5847-AB87-AB5A5C577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67" y="3078599"/>
            <a:ext cx="11280766" cy="181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4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B079A-C2AF-384B-A185-D275C8B3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36830DA-D4E1-C54F-9CDF-575B7ACF0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498600"/>
            <a:ext cx="11887200" cy="51562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039881" y="544493"/>
            <a:ext cx="76246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ランダムフォレストアルゴリズムを利用して</a:t>
            </a:r>
            <a:r>
              <a:rPr kumimoji="1" lang="en-US" altLang="ja-JP" sz="2800" dirty="0"/>
              <a:t>Boruta</a:t>
            </a:r>
            <a:r>
              <a:rPr kumimoji="1" lang="ja-JP" altLang="en-US" sz="2800"/>
              <a:t>の実行</a:t>
            </a:r>
          </a:p>
        </p:txBody>
      </p:sp>
    </p:spTree>
    <p:extLst>
      <p:ext uri="{BB962C8B-B14F-4D97-AF65-F5344CB8AC3E}">
        <p14:creationId xmlns:p14="http://schemas.microsoft.com/office/powerpoint/2010/main" val="1573989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結果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DCEBC7A-57BD-ED41-8D97-5E9A6B92E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82661" y="1587587"/>
            <a:ext cx="5233189" cy="2513579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7428960" y="1628487"/>
            <a:ext cx="3680379" cy="247576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特徴量数：</a:t>
            </a:r>
            <a:r>
              <a:rPr lang="en-US" altLang="ja-JP" dirty="0"/>
              <a:t>104</a:t>
            </a:r>
          </a:p>
          <a:p>
            <a:endParaRPr lang="en-US" altLang="ja-JP" dirty="0"/>
          </a:p>
          <a:p>
            <a:r>
              <a:rPr lang="ja-JP" altLang="en-US"/>
              <a:t>重要な特徴量</a:t>
            </a:r>
            <a:r>
              <a:rPr lang="en-US" altLang="ja-JP" dirty="0"/>
              <a:t> : 4</a:t>
            </a:r>
          </a:p>
          <a:p>
            <a:r>
              <a:rPr lang="ja-JP" altLang="en-US"/>
              <a:t>どちらとも言えない</a:t>
            </a:r>
            <a:r>
              <a:rPr lang="en-US" altLang="ja-JP" dirty="0"/>
              <a:t>:5</a:t>
            </a:r>
          </a:p>
          <a:p>
            <a:r>
              <a:rPr lang="ja-JP" altLang="en-US"/>
              <a:t>必要ない</a:t>
            </a:r>
            <a:r>
              <a:rPr lang="en-US" altLang="ja-JP" dirty="0"/>
              <a:t> : 95</a:t>
            </a:r>
          </a:p>
          <a:p>
            <a:endParaRPr lang="en-US" altLang="ja-JP" dirty="0"/>
          </a:p>
          <a:p>
            <a:endParaRPr lang="en" altLang="ja-JP" dirty="0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530E0221-038D-0248-9BB3-EAED2111454A}"/>
              </a:ext>
            </a:extLst>
          </p:cNvPr>
          <p:cNvSpPr/>
          <p:nvPr/>
        </p:nvSpPr>
        <p:spPr>
          <a:xfrm>
            <a:off x="6315850" y="2546252"/>
            <a:ext cx="943079" cy="7737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2802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何が選択されたかを確認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1420837" y="5411789"/>
            <a:ext cx="9748912" cy="1185959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先頭の４つが選択されている。（</a:t>
            </a:r>
            <a:r>
              <a:rPr lang="en-US" altLang="ja-JP" dirty="0"/>
              <a:t>True</a:t>
            </a:r>
            <a:r>
              <a:rPr lang="ja-JP" altLang="en-US"/>
              <a:t>）</a:t>
            </a:r>
            <a:endParaRPr lang="en-US" altLang="ja-JP" dirty="0"/>
          </a:p>
          <a:p>
            <a:r>
              <a:rPr lang="ja-JP" altLang="en-US"/>
              <a:t>ダミーデータは後ろに追加しているので、正しく選択されいる事がわかる。</a:t>
            </a:r>
            <a:endParaRPr lang="en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A7B4BF1-06CE-804D-B986-10C394303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865" y="1446211"/>
            <a:ext cx="8615624" cy="353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796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2A8D7B-7C6C-B541-87B3-A2F965BDB820}"/>
              </a:ext>
            </a:extLst>
          </p:cNvPr>
          <p:cNvSpPr txBox="1"/>
          <p:nvPr/>
        </p:nvSpPr>
        <p:spPr>
          <a:xfrm>
            <a:off x="2672927" y="653963"/>
            <a:ext cx="7285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選択されたデータのみを抜き出す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C78CB33C-96B2-F144-B564-282500324DDE}"/>
              </a:ext>
            </a:extLst>
          </p:cNvPr>
          <p:cNvSpPr txBox="1">
            <a:spLocks/>
          </p:cNvSpPr>
          <p:nvPr/>
        </p:nvSpPr>
        <p:spPr>
          <a:xfrm>
            <a:off x="1097280" y="4441118"/>
            <a:ext cx="10072468" cy="139697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ja-JP" dirty="0" err="1"/>
              <a:t>feat_selector.support</a:t>
            </a:r>
            <a:r>
              <a:rPr lang="en" altLang="ja-JP" dirty="0"/>
              <a:t>_</a:t>
            </a:r>
            <a:r>
              <a:rPr lang="ja-JP" altLang="en-US"/>
              <a:t>が「</a:t>
            </a:r>
            <a:r>
              <a:rPr lang="en-US" altLang="ja-JP" dirty="0"/>
              <a:t>True</a:t>
            </a:r>
            <a:r>
              <a:rPr lang="ja-JP" altLang="en-US"/>
              <a:t>」のデータを抜き出し、新たなデータフレームを作成する。</a:t>
            </a:r>
            <a:endParaRPr lang="en-US" altLang="ja-JP" dirty="0"/>
          </a:p>
          <a:p>
            <a:r>
              <a:rPr lang="ja-JP" altLang="en-US"/>
              <a:t>今回は、元々のデータに戻るだけなので、意味はない。</a:t>
            </a:r>
            <a:endParaRPr lang="en" altLang="ja-JP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8F31E80F-B6AA-0F4D-8AAA-5FC03D969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24" y="1540581"/>
            <a:ext cx="11008309" cy="238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81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6A550F-9F29-7E43-9F52-AF492894E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64623"/>
          </a:xfrm>
        </p:spPr>
        <p:txBody>
          <a:bodyPr/>
          <a:lstStyle/>
          <a:p>
            <a:r>
              <a:rPr lang="ja-JP" altLang="en-US"/>
              <a:t>データのダウンロード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549D0B1-DF2D-6D45-B519-B99C01038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以下の</a:t>
            </a:r>
            <a:r>
              <a:rPr kumimoji="1" lang="en-US" altLang="ja-JP" dirty="0"/>
              <a:t>URL</a:t>
            </a:r>
            <a:r>
              <a:rPr kumimoji="1" lang="ja-JP" altLang="en-US"/>
              <a:t>より、データのダウンロードをしてください。</a:t>
            </a:r>
            <a:endParaRPr kumimoji="1" lang="en-US" altLang="ja-JP" dirty="0"/>
          </a:p>
          <a:p>
            <a:r>
              <a:rPr lang="en" altLang="ja-JP" dirty="0">
                <a:hlinkClick r:id="rId2"/>
              </a:rPr>
              <a:t>https://github.com/GIbson5527/AI_Prog.git</a:t>
            </a:r>
            <a:endParaRPr lang="en" altLang="ja-JP" dirty="0"/>
          </a:p>
          <a:p>
            <a:endParaRPr lang="en" altLang="ja-JP" dirty="0"/>
          </a:p>
          <a:p>
            <a:r>
              <a:rPr lang="ja-JP" altLang="en-US"/>
              <a:t>ダウンロード後、</a:t>
            </a:r>
            <a:r>
              <a:rPr lang="en-US" altLang="ja-JP" dirty="0"/>
              <a:t>ZIP</a:t>
            </a:r>
            <a:r>
              <a:rPr lang="ja-JP" altLang="en-US"/>
              <a:t>ファイルを展開し、</a:t>
            </a:r>
            <a:endParaRPr lang="en-US" altLang="ja-JP" dirty="0"/>
          </a:p>
          <a:p>
            <a:r>
              <a:rPr lang="ja-JP" altLang="en-US"/>
              <a:t>自身の</a:t>
            </a:r>
            <a:r>
              <a:rPr lang="en-US" altLang="ja-JP" dirty="0"/>
              <a:t>Google</a:t>
            </a:r>
            <a:r>
              <a:rPr lang="ja-JP" altLang="en-US"/>
              <a:t>アカウントの</a:t>
            </a:r>
            <a:r>
              <a:rPr lang="en-US" altLang="ja-JP" dirty="0" err="1"/>
              <a:t>GoogleDrive</a:t>
            </a:r>
            <a:r>
              <a:rPr lang="ja-JP" altLang="en-US"/>
              <a:t>に保存</a:t>
            </a:r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960AFC6-9EED-EF43-953B-D4835A3D5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188" y="2669177"/>
            <a:ext cx="4345724" cy="3581400"/>
          </a:xfrm>
          <a:prstGeom prst="rect">
            <a:avLst/>
          </a:prstGeo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6AEE9A2B-C0A3-1542-97E5-ED27371CCDCE}"/>
              </a:ext>
            </a:extLst>
          </p:cNvPr>
          <p:cNvCxnSpPr>
            <a:cxnSpLocks/>
          </p:cNvCxnSpPr>
          <p:nvPr/>
        </p:nvCxnSpPr>
        <p:spPr>
          <a:xfrm flipH="1">
            <a:off x="9225888" y="3302758"/>
            <a:ext cx="1992572" cy="22655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323C1205-9137-654A-A1FD-8230E5B37837}"/>
              </a:ext>
            </a:extLst>
          </p:cNvPr>
          <p:cNvSpPr/>
          <p:nvPr/>
        </p:nvSpPr>
        <p:spPr>
          <a:xfrm>
            <a:off x="10549719" y="2784143"/>
            <a:ext cx="1241947" cy="5186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BA4A3A16-5031-5940-80F9-78494F68BFF7}"/>
              </a:ext>
            </a:extLst>
          </p:cNvPr>
          <p:cNvSpPr/>
          <p:nvPr/>
        </p:nvSpPr>
        <p:spPr>
          <a:xfrm>
            <a:off x="8031708" y="5568287"/>
            <a:ext cx="1835623" cy="29911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36658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DF5456-DB96-454F-8357-5EBC82F3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機械故障率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48CF5-C0BD-0342-9D7D-A83D46444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機械の故障率を求めるデータセットを使用して、故障予測を行ってみる。</a:t>
            </a:r>
            <a:endParaRPr kumimoji="1" lang="en-US" altLang="ja-JP" dirty="0"/>
          </a:p>
          <a:p>
            <a:r>
              <a:rPr kumimoji="1" lang="ja-JP" altLang="en-US"/>
              <a:t>データダウンロード先</a:t>
            </a:r>
            <a:endParaRPr lang="en-US" altLang="ja-JP" dirty="0"/>
          </a:p>
          <a:p>
            <a:pPr lvl="1"/>
            <a:r>
              <a:rPr lang="en-US" altLang="ja-JP" dirty="0">
                <a:hlinkClick r:id="rId2"/>
              </a:rPr>
              <a:t>https://github.com/IBM/iot-predictive-analytics/blob/master/data/iot_sensor_dataset.csv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A8AC877-0165-E147-A368-F3F833BAA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917950"/>
            <a:ext cx="97917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725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165BE4-3C7F-A34C-A7EB-F124F129F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356360"/>
            <a:ext cx="3855720" cy="4160520"/>
          </a:xfrm>
        </p:spPr>
        <p:txBody>
          <a:bodyPr>
            <a:normAutofit/>
          </a:bodyPr>
          <a:lstStyle/>
          <a:p>
            <a:r>
              <a:rPr lang="en" altLang="ja-JP" dirty="0"/>
              <a:t>Kaggle </a:t>
            </a:r>
            <a:r>
              <a:rPr lang="ja-JP" altLang="en-US"/>
              <a:t>のデータセット「</a:t>
            </a:r>
            <a:r>
              <a:rPr lang="en" altLang="ja-JP" dirty="0"/>
              <a:t>Bike Sharing Demand</a:t>
            </a:r>
            <a:r>
              <a:rPr lang="ja-JP" altLang="en"/>
              <a:t>」</a:t>
            </a:r>
            <a:r>
              <a:rPr lang="ja-JP" altLang="en-US"/>
              <a:t>を使って、レンタル自転車のレンタル数の予 測モデルを構築する。 </a:t>
            </a:r>
            <a:endParaRPr lang="en-US" altLang="ja-JP" dirty="0"/>
          </a:p>
          <a:p>
            <a:r>
              <a:rPr lang="en-US" altLang="ja-JP" dirty="0"/>
              <a:t>2011-2012</a:t>
            </a:r>
            <a:r>
              <a:rPr lang="ja-JP" altLang="en-US"/>
              <a:t>の、</a:t>
            </a:r>
            <a:r>
              <a:rPr lang="en-US" altLang="ja-JP" dirty="0"/>
              <a:t>1</a:t>
            </a:r>
            <a:r>
              <a:rPr lang="ja-JP" altLang="en-US"/>
              <a:t>時間ごとのレンタルデータ、気象条件等のデータ</a:t>
            </a:r>
            <a:r>
              <a:rPr lang="en-US" altLang="ja-JP" dirty="0"/>
              <a:t>(</a:t>
            </a:r>
            <a:r>
              <a:rPr lang="en" altLang="ja-JP" dirty="0"/>
              <a:t>Washington, D.C.)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目的変数は</a:t>
            </a:r>
            <a:r>
              <a:rPr lang="en-US" altLang="ja-JP" dirty="0"/>
              <a:t>count</a:t>
            </a:r>
            <a:r>
              <a:rPr lang="ja-JP" altLang="en-US"/>
              <a:t>となる</a:t>
            </a:r>
          </a:p>
        </p:txBody>
      </p:sp>
      <p:graphicFrame>
        <p:nvGraphicFramePr>
          <p:cNvPr id="7" name="表 7">
            <a:extLst>
              <a:ext uri="{FF2B5EF4-FFF2-40B4-BE49-F238E27FC236}">
                <a16:creationId xmlns:a16="http://schemas.microsoft.com/office/drawing/2014/main" id="{CC7BD8E5-869C-5A4C-B7A5-7C119BD72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608384"/>
              </p:ext>
            </p:extLst>
          </p:nvPr>
        </p:nvGraphicFramePr>
        <p:xfrm>
          <a:off x="4849057" y="436098"/>
          <a:ext cx="7066278" cy="623199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269195">
                  <a:extLst>
                    <a:ext uri="{9D8B030D-6E8A-4147-A177-3AD203B41FA5}">
                      <a16:colId xmlns:a16="http://schemas.microsoft.com/office/drawing/2014/main" val="2905430892"/>
                    </a:ext>
                  </a:extLst>
                </a:gridCol>
                <a:gridCol w="4797083">
                  <a:extLst>
                    <a:ext uri="{9D8B030D-6E8A-4147-A177-3AD203B41FA5}">
                      <a16:colId xmlns:a16="http://schemas.microsoft.com/office/drawing/2014/main" val="1094946680"/>
                    </a:ext>
                  </a:extLst>
                </a:gridCol>
              </a:tblGrid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変数名</a:t>
                      </a:r>
                    </a:p>
                  </a:txBody>
                  <a:tcPr>
                    <a:lnL w="6350" cap="flat" cmpd="sng" algn="in">
                      <a:noFill/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in">
                      <a:noFill/>
                      <a:prstDash val="solid"/>
                    </a:lnT>
                    <a:lnB w="6350" cap="flat" cmpd="sng" algn="in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内容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15034091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datetime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in">
                      <a:noFill/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時間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25828499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seazon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季節</a:t>
                      </a:r>
                      <a:r>
                        <a:rPr kumimoji="1" lang="en-US" altLang="ja-JP" dirty="0"/>
                        <a:t>(1 = </a:t>
                      </a:r>
                      <a:r>
                        <a:rPr kumimoji="1" lang="ja-JP" altLang="en-US"/>
                        <a:t>春</a:t>
                      </a:r>
                      <a:r>
                        <a:rPr kumimoji="1" lang="en-US" altLang="ja-JP" dirty="0"/>
                        <a:t>, 2 = </a:t>
                      </a:r>
                      <a:r>
                        <a:rPr kumimoji="1" lang="ja-JP" altLang="en-US"/>
                        <a:t>夏</a:t>
                      </a:r>
                      <a:r>
                        <a:rPr kumimoji="1" lang="en-US" altLang="ja-JP" dirty="0"/>
                        <a:t>, 3 = </a:t>
                      </a:r>
                      <a:r>
                        <a:rPr kumimoji="1" lang="ja-JP" altLang="en-US"/>
                        <a:t>秋</a:t>
                      </a:r>
                      <a:r>
                        <a:rPr kumimoji="1" lang="en-US" altLang="ja-JP" dirty="0"/>
                        <a:t>, 4 = </a:t>
                      </a:r>
                      <a:r>
                        <a:rPr kumimoji="1" lang="ja-JP" altLang="en-US"/>
                        <a:t>冬）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0987192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holiday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祝日</a:t>
                      </a:r>
                      <a:r>
                        <a:rPr kumimoji="1" lang="en-US" altLang="ja-JP" dirty="0"/>
                        <a:t> = 1</a:t>
                      </a:r>
                      <a:r>
                        <a:rPr kumimoji="1" lang="ja-JP" altLang="en-US"/>
                        <a:t>、祝日以外</a:t>
                      </a:r>
                      <a:r>
                        <a:rPr kumimoji="1" lang="en-US" altLang="ja-JP" dirty="0"/>
                        <a:t>=0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68135354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workingday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平日</a:t>
                      </a:r>
                      <a:r>
                        <a:rPr kumimoji="1" lang="en-US" altLang="ja-JP" dirty="0"/>
                        <a:t>=1</a:t>
                      </a:r>
                      <a:r>
                        <a:rPr kumimoji="1" lang="ja-JP" altLang="en-US"/>
                        <a:t>、土日祝日</a:t>
                      </a:r>
                      <a:r>
                        <a:rPr kumimoji="1" lang="en-US" altLang="ja-JP" dirty="0"/>
                        <a:t>=0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0106465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weather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天気（</a:t>
                      </a:r>
                      <a:r>
                        <a:rPr kumimoji="1" lang="en-US" altLang="ja-JP" dirty="0"/>
                        <a:t>1 = </a:t>
                      </a:r>
                      <a:r>
                        <a:rPr kumimoji="1" lang="ja-JP" altLang="en-US"/>
                        <a:t>晴</a:t>
                      </a:r>
                      <a:r>
                        <a:rPr kumimoji="1" lang="en-US" altLang="ja-JP" dirty="0"/>
                        <a:t>, 2 = </a:t>
                      </a:r>
                      <a:r>
                        <a:rPr kumimoji="1" lang="ja-JP" altLang="en-US"/>
                        <a:t>曇</a:t>
                      </a:r>
                      <a:r>
                        <a:rPr kumimoji="1" lang="en-US" altLang="ja-JP" dirty="0"/>
                        <a:t>, 3 = </a:t>
                      </a:r>
                      <a:r>
                        <a:rPr kumimoji="1" lang="ja-JP" altLang="en-US"/>
                        <a:t>雨</a:t>
                      </a:r>
                      <a:r>
                        <a:rPr kumimoji="1" lang="en-US" altLang="ja-JP" dirty="0"/>
                        <a:t>, 4 = </a:t>
                      </a:r>
                      <a:r>
                        <a:rPr kumimoji="1" lang="ja-JP" altLang="en-US"/>
                        <a:t>大雨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88794432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temp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気温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7281015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atemp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体感温度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4870314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humidity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湿度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17242171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windspeed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風速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50455199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casual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非会員のレンタル数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415864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registered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会員のレンタル数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33519247"/>
                  </a:ext>
                </a:extLst>
              </a:tr>
              <a:tr h="4793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count</a:t>
                      </a:r>
                      <a:endParaRPr kumimoji="1" lang="ja-JP" altLang="en-US"/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総レンタル数（一時間単位）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16720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76185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D8D6F2-DAAB-394C-B18C-507F601BA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990"/>
          </a:xfrm>
        </p:spPr>
        <p:txBody>
          <a:bodyPr/>
          <a:lstStyle/>
          <a:p>
            <a:r>
              <a:rPr kumimoji="1" lang="ja-JP" altLang="en-US"/>
              <a:t>使用するライブラリ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922A3B-DD73-0F46-BD08-AC045B291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ja-JP" sz="2400" dirty="0"/>
              <a:t>pandas</a:t>
            </a:r>
            <a:endParaRPr lang="en-US" altLang="ja-JP" sz="2400" dirty="0"/>
          </a:p>
          <a:p>
            <a:pPr lvl="1"/>
            <a:r>
              <a:rPr kumimoji="1" lang="ja-JP" altLang="en-US"/>
              <a:t>データフレームを定義し、</a:t>
            </a:r>
            <a:r>
              <a:rPr kumimoji="1" lang="en-US" altLang="ja-JP" dirty="0"/>
              <a:t>CSV</a:t>
            </a:r>
            <a:r>
              <a:rPr kumimoji="1" lang="ja-JP" altLang="en-US"/>
              <a:t>のデータを読み込む。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" altLang="ja-JP" sz="2400" dirty="0"/>
              <a:t>seaborn/matplotlib</a:t>
            </a:r>
            <a:endParaRPr lang="en-US" altLang="ja-JP" sz="2400" dirty="0"/>
          </a:p>
          <a:p>
            <a:pPr lvl="1"/>
            <a:r>
              <a:rPr lang="ja-JP" altLang="en-US"/>
              <a:t>グラフ等を描画し、データの可視化を行う。</a:t>
            </a:r>
            <a:endParaRPr lang="en-US" altLang="ja-JP" dirty="0"/>
          </a:p>
          <a:p>
            <a:pPr lvl="1"/>
            <a:r>
              <a:rPr lang="en-US" altLang="ja-JP" dirty="0"/>
              <a:t>seaborn</a:t>
            </a:r>
            <a:r>
              <a:rPr lang="ja-JP" altLang="en-US"/>
              <a:t>の方が、見た目がきれいになる。</a:t>
            </a:r>
            <a:endParaRPr lang="en-US" altLang="ja-JP" dirty="0"/>
          </a:p>
          <a:p>
            <a:pPr lvl="1"/>
            <a:r>
              <a:rPr lang="en-US" altLang="ja-JP" dirty="0"/>
              <a:t>matplotlib</a:t>
            </a:r>
            <a:r>
              <a:rPr lang="ja-JP" altLang="en-US"/>
              <a:t>の方が、ネットの情報が多い。（日本に限る？）</a:t>
            </a:r>
            <a:endParaRPr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922089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30277B-D2D5-2544-9800-92C5127F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ノートブックを開く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2469E2-4279-A348-9D7B-2A3412D0B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 err="1"/>
              <a:t>GoogleDrive</a:t>
            </a:r>
            <a:r>
              <a:rPr kumimoji="1" lang="ja-JP" altLang="en-US" sz="4000"/>
              <a:t>上の「</a:t>
            </a:r>
            <a:r>
              <a:rPr lang="en" altLang="ja-JP" sz="4000" dirty="0" err="1"/>
              <a:t>bike.ipynb</a:t>
            </a:r>
            <a:r>
              <a:rPr lang="ja-JP" altLang="en-US" sz="4000"/>
              <a:t>」を開いてください。</a:t>
            </a:r>
            <a:endParaRPr kumimoji="1" lang="ja-JP" altLang="en-US" sz="4000"/>
          </a:p>
        </p:txBody>
      </p:sp>
    </p:spTree>
    <p:extLst>
      <p:ext uri="{BB962C8B-B14F-4D97-AF65-F5344CB8AC3E}">
        <p14:creationId xmlns:p14="http://schemas.microsoft.com/office/powerpoint/2010/main" val="27669482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FBC8A5-2D65-1C41-8BE6-DC7378475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9873"/>
          </a:xfrm>
        </p:spPr>
        <p:txBody>
          <a:bodyPr/>
          <a:lstStyle/>
          <a:p>
            <a:r>
              <a:rPr kumimoji="1" lang="ja-JP" altLang="en-US"/>
              <a:t>ライブラリのインポート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0E8C060-AB3A-BE4A-BA07-A0DFE00DF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156" y="2592253"/>
            <a:ext cx="8381712" cy="206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706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E99B9DF-7ECC-EC43-BDCB-D3C509BD5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kumimoji="1" lang="ja-JP" altLang="en-US" sz="5400">
                <a:solidFill>
                  <a:schemeClr val="bg2"/>
                </a:solidFill>
              </a:rPr>
              <a:t>前処理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968BABDE-726C-5746-A0E8-24A0FE57C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601" y="1219082"/>
            <a:ext cx="6349340" cy="5262390"/>
          </a:xfrm>
        </p:spPr>
        <p:txBody>
          <a:bodyPr anchor="ctr">
            <a:normAutofit/>
          </a:bodyPr>
          <a:lstStyle/>
          <a:p>
            <a:r>
              <a:rPr kumimoji="1" lang="ja-JP" altLang="en-US" sz="3600"/>
              <a:t>データの読み込み</a:t>
            </a:r>
            <a:endParaRPr kumimoji="1" lang="en-US" altLang="ja-JP" sz="3600" dirty="0"/>
          </a:p>
          <a:p>
            <a:r>
              <a:rPr lang="ja-JP" altLang="en-US" sz="3600"/>
              <a:t>データの整形</a:t>
            </a:r>
            <a:endParaRPr lang="en-US" altLang="ja-JP" sz="3600" dirty="0"/>
          </a:p>
          <a:p>
            <a:r>
              <a:rPr lang="ja-JP" altLang="en-US" sz="3600"/>
              <a:t>特徴量の分析</a:t>
            </a:r>
            <a:endParaRPr lang="en-US" altLang="ja-JP" sz="3600" dirty="0"/>
          </a:p>
          <a:p>
            <a:r>
              <a:rPr lang="ja-JP" altLang="en-US" sz="3600"/>
              <a:t>多重共線性の防止</a:t>
            </a:r>
            <a:endParaRPr lang="en-US" altLang="ja-JP" sz="3600" dirty="0"/>
          </a:p>
          <a:p>
            <a:r>
              <a:rPr lang="ja-JP" altLang="en-US" sz="3600"/>
              <a:t>訓練データ、テストデータに分割</a:t>
            </a:r>
            <a:br>
              <a:rPr lang="ja-JP" altLang="en-US" sz="1800"/>
            </a:br>
            <a:endParaRPr lang="ja-JP" altLang="en-US" sz="1800"/>
          </a:p>
          <a:p>
            <a:endParaRPr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36074775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データの読み込みの更に前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ja-JP" altLang="en-US"/>
              <a:t>読み込みたいデータをデータを</a:t>
            </a:r>
            <a:r>
              <a:rPr lang="en-US" altLang="ja-JP" dirty="0" err="1"/>
              <a:t>GoogleDrive</a:t>
            </a:r>
            <a:r>
              <a:rPr lang="ja-JP" altLang="en-US"/>
              <a:t>に格納し、アクセスできるようにするため「マウント」を行います。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3EA7526-D46B-894A-8F47-6E5181CBD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22" y="2849053"/>
            <a:ext cx="10486726" cy="1553951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D2259DFE-8B54-7345-8781-DE03A1105CF0}"/>
              </a:ext>
            </a:extLst>
          </p:cNvPr>
          <p:cNvSpPr txBox="1">
            <a:spLocks/>
          </p:cNvSpPr>
          <p:nvPr/>
        </p:nvSpPr>
        <p:spPr>
          <a:xfrm>
            <a:off x="1371600" y="4880264"/>
            <a:ext cx="9601200" cy="1319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表示される</a:t>
            </a:r>
            <a:r>
              <a:rPr lang="en-US" altLang="ja-JP" dirty="0"/>
              <a:t>URL</a:t>
            </a:r>
            <a:r>
              <a:rPr lang="ja-JP" altLang="en-US"/>
              <a:t>にアクセスし、自分のアカウントを選択→許可をクリック</a:t>
            </a:r>
            <a:endParaRPr lang="en-US" altLang="ja-JP" dirty="0"/>
          </a:p>
          <a:p>
            <a:r>
              <a:rPr lang="ja-JP" altLang="en-US"/>
              <a:t>そこで表示されるコードを、枠内に入力し、エンターキーを押す</a:t>
            </a:r>
          </a:p>
        </p:txBody>
      </p:sp>
    </p:spTree>
    <p:extLst>
      <p:ext uri="{BB962C8B-B14F-4D97-AF65-F5344CB8AC3E}">
        <p14:creationId xmlns:p14="http://schemas.microsoft.com/office/powerpoint/2010/main" val="19636577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データの読み込み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en-US" altLang="ja-JP" dirty="0"/>
              <a:t>csv</a:t>
            </a:r>
            <a:r>
              <a:rPr lang="ja-JP" altLang="en-US"/>
              <a:t>形式のデータを読み込む。</a:t>
            </a:r>
            <a:endParaRPr lang="en-US" altLang="ja-JP" dirty="0"/>
          </a:p>
          <a:p>
            <a:r>
              <a:rPr lang="ja-JP" altLang="en-US"/>
              <a:t>読み込んだデータの先頭５行を表示し、確認をする。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70E02B4-3D1E-C64A-BBE6-9372F7590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26" y="3038540"/>
            <a:ext cx="10181947" cy="170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654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データの統計情報確認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431FB7A-86E4-B64F-A049-3CB19A6A2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402" y="2517476"/>
            <a:ext cx="10221047" cy="251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070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データの統計情報確認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EA0E5B4-903E-734B-BB54-7EAEBC5E7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49" y="1523999"/>
            <a:ext cx="10753499" cy="41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6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6F0339-3068-BE44-8AEE-CAEB99DAA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" altLang="ja-JP" b="1" dirty="0"/>
              <a:t>Google </a:t>
            </a:r>
            <a:r>
              <a:rPr lang="en" altLang="ja-JP" b="1" dirty="0" err="1"/>
              <a:t>Colaboratory</a:t>
            </a:r>
            <a:r>
              <a:rPr lang="en" altLang="ja-JP" b="1" dirty="0"/>
              <a:t> </a:t>
            </a:r>
            <a:endParaRPr lang="en" altLang="ja-JP" dirty="0">
              <a:effectLst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41C7A1-C4C9-3D42-BB9B-01C078804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" altLang="ja-JP" dirty="0">
                <a:hlinkClick r:id="rId2"/>
              </a:rPr>
              <a:t>https://colab.research.google.com/notebooks/intro.ipynb</a:t>
            </a:r>
            <a:endParaRPr lang="en" altLang="ja-JP" dirty="0"/>
          </a:p>
          <a:p>
            <a:r>
              <a:rPr kumimoji="1" lang="ja-JP" altLang="en-US"/>
              <a:t>クラウド上で実行される、</a:t>
            </a:r>
            <a:r>
              <a:rPr kumimoji="1" lang="en-US" altLang="ja-JP" dirty="0" err="1"/>
              <a:t>Jupyter</a:t>
            </a:r>
            <a:r>
              <a:rPr kumimoji="1" lang="en-US" altLang="ja-JP" dirty="0"/>
              <a:t> Notebook</a:t>
            </a:r>
          </a:p>
          <a:p>
            <a:endParaRPr lang="en-US" altLang="ja-JP" dirty="0"/>
          </a:p>
          <a:p>
            <a:r>
              <a:rPr kumimoji="1" lang="en-US" altLang="ja-JP" dirty="0"/>
              <a:t>Google</a:t>
            </a:r>
            <a:r>
              <a:rPr kumimoji="1" lang="ja-JP" altLang="en-US"/>
              <a:t>アカウントでログインが必要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12A6D9A-8480-7F40-A735-86E666898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67" y="1794494"/>
            <a:ext cx="6517065" cy="294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0901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0D8EA1-F57F-ED4E-AA49-E78A01A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3618"/>
          </a:xfrm>
        </p:spPr>
        <p:txBody>
          <a:bodyPr/>
          <a:lstStyle/>
          <a:p>
            <a:r>
              <a:rPr kumimoji="1" lang="ja-JP" altLang="en-US"/>
              <a:t>データの整形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D8581-D77B-1C4C-BC0E-0E605C8FE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1927"/>
            <a:ext cx="9601200" cy="3955473"/>
          </a:xfrm>
        </p:spPr>
        <p:txBody>
          <a:bodyPr/>
          <a:lstStyle/>
          <a:p>
            <a:r>
              <a:rPr lang="ja-JP" altLang="en-US"/>
              <a:t>日付データを分解する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B0EC133-9961-FA47-BAFF-574EC4AD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04" y="2484407"/>
            <a:ext cx="11513391" cy="338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464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8BF176AB-0671-A248-870D-829D9B51F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36" y="690074"/>
            <a:ext cx="2782277" cy="32691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64D9645-1254-B144-B1A5-F2A418A6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7289" y="793184"/>
            <a:ext cx="2949116" cy="28539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4089CE1E-4D03-A440-97A4-37AFDA1F0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542" y="4580108"/>
            <a:ext cx="6626664" cy="2106332"/>
          </a:xfrm>
          <a:prstGeom prst="rect">
            <a:avLst/>
          </a:prstGeom>
        </p:spPr>
      </p:pic>
      <p:sp>
        <p:nvSpPr>
          <p:cNvPr id="7" name="右矢印 6">
            <a:extLst>
              <a:ext uri="{FF2B5EF4-FFF2-40B4-BE49-F238E27FC236}">
                <a16:creationId xmlns:a16="http://schemas.microsoft.com/office/drawing/2014/main" id="{2E772FE0-F732-5A47-A149-0B95658EC11F}"/>
              </a:ext>
            </a:extLst>
          </p:cNvPr>
          <p:cNvSpPr/>
          <p:nvPr/>
        </p:nvSpPr>
        <p:spPr>
          <a:xfrm>
            <a:off x="5303520" y="2770554"/>
            <a:ext cx="1744394" cy="11816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74116E2C-1139-6548-A5D5-D701DE077CBC}"/>
              </a:ext>
            </a:extLst>
          </p:cNvPr>
          <p:cNvSpPr/>
          <p:nvPr/>
        </p:nvSpPr>
        <p:spPr>
          <a:xfrm>
            <a:off x="8787740" y="3734668"/>
            <a:ext cx="1163782" cy="8434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50B47F2-6621-2A4F-B97B-2AC6BF928A6F}"/>
              </a:ext>
            </a:extLst>
          </p:cNvPr>
          <p:cNvSpPr txBox="1"/>
          <p:nvPr/>
        </p:nvSpPr>
        <p:spPr>
          <a:xfrm>
            <a:off x="2026925" y="103103"/>
            <a:ext cx="2403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元のデータ</a:t>
            </a:r>
            <a:endParaRPr kumimoji="1" lang="en-US" altLang="ja-JP" dirty="0"/>
          </a:p>
          <a:p>
            <a:r>
              <a:rPr kumimoji="1" lang="ja-JP" altLang="en-US"/>
              <a:t>（ただの文字列）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AC88E17-F10A-EF44-A9E0-54EED4DF5161}"/>
              </a:ext>
            </a:extLst>
          </p:cNvPr>
          <p:cNvSpPr txBox="1"/>
          <p:nvPr/>
        </p:nvSpPr>
        <p:spPr>
          <a:xfrm>
            <a:off x="8562109" y="380102"/>
            <a:ext cx="1615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dirty="0"/>
              <a:t>datetime64</a:t>
            </a:r>
            <a:r>
              <a:rPr lang="ja-JP" altLang="en-US"/>
              <a:t>型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5E413F8-48CD-AA44-8BC5-4B56BDAE6751}"/>
              </a:ext>
            </a:extLst>
          </p:cNvPr>
          <p:cNvSpPr txBox="1"/>
          <p:nvPr/>
        </p:nvSpPr>
        <p:spPr>
          <a:xfrm>
            <a:off x="3386760" y="4756111"/>
            <a:ext cx="1163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・年</a:t>
            </a:r>
            <a:endParaRPr kumimoji="1" lang="en-US" altLang="ja-JP" dirty="0"/>
          </a:p>
          <a:p>
            <a:r>
              <a:rPr kumimoji="1" lang="ja-JP" altLang="en-US"/>
              <a:t>・月</a:t>
            </a:r>
            <a:endParaRPr kumimoji="1" lang="en-US" altLang="ja-JP" dirty="0"/>
          </a:p>
          <a:p>
            <a:r>
              <a:rPr kumimoji="1" lang="ja-JP" altLang="en-US"/>
              <a:t>・日</a:t>
            </a:r>
            <a:endParaRPr kumimoji="1" lang="en-US" altLang="ja-JP" dirty="0"/>
          </a:p>
          <a:p>
            <a:r>
              <a:rPr kumimoji="1" lang="ja-JP" altLang="en-US"/>
              <a:t>・曜日</a:t>
            </a:r>
            <a:endParaRPr kumimoji="1" lang="en-US" altLang="ja-JP" dirty="0"/>
          </a:p>
          <a:p>
            <a:r>
              <a:rPr kumimoji="1" lang="ja-JP" altLang="en-US"/>
              <a:t>・時間</a:t>
            </a:r>
            <a:endParaRPr kumimoji="1" lang="en-US" altLang="ja-JP" dirty="0"/>
          </a:p>
          <a:p>
            <a:r>
              <a:rPr kumimoji="1" lang="ja-JP" altLang="en-US"/>
              <a:t>に分解</a:t>
            </a:r>
          </a:p>
        </p:txBody>
      </p:sp>
    </p:spTree>
    <p:extLst>
      <p:ext uri="{BB962C8B-B14F-4D97-AF65-F5344CB8AC3E}">
        <p14:creationId xmlns:p14="http://schemas.microsoft.com/office/powerpoint/2010/main" val="7017591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592C9F-005C-8640-912E-920754C87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3511"/>
          </a:xfrm>
        </p:spPr>
        <p:txBody>
          <a:bodyPr/>
          <a:lstStyle/>
          <a:p>
            <a:r>
              <a:rPr kumimoji="1" lang="ja-JP" altLang="en-US"/>
              <a:t>データの可視化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F7F45346-2390-F14E-9CCE-523E5AB8C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179" y="1519311"/>
            <a:ext cx="6980683" cy="51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983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8" y="653963"/>
            <a:ext cx="4738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月ごとのレンタル数合計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ECA9A076-305E-7746-B8F2-2E26D41B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996" y="1450852"/>
            <a:ext cx="7696786" cy="1199739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E658C23-3C14-4747-96FC-F4A060B82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368" y="3206778"/>
            <a:ext cx="5387926" cy="3535065"/>
          </a:xfrm>
          <a:prstGeom prst="rect">
            <a:avLst/>
          </a:prstGeom>
        </p:spPr>
      </p:pic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4262511" y="2924260"/>
            <a:ext cx="2276425" cy="184099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1473203" y="5288472"/>
            <a:ext cx="4179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１</a:t>
            </a:r>
            <a:r>
              <a:rPr kumimoji="1" lang="en-US" altLang="ja-JP" sz="2800" dirty="0"/>
              <a:t>〜</a:t>
            </a:r>
            <a:r>
              <a:rPr kumimoji="1" lang="ja-JP" altLang="en-US" sz="2800"/>
              <a:t>３月のレンタル数が少ない事がわかる</a:t>
            </a:r>
          </a:p>
        </p:txBody>
      </p:sp>
    </p:spTree>
    <p:extLst>
      <p:ext uri="{BB962C8B-B14F-4D97-AF65-F5344CB8AC3E}">
        <p14:creationId xmlns:p14="http://schemas.microsoft.com/office/powerpoint/2010/main" val="8420583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09" y="3587261"/>
            <a:ext cx="2925689" cy="165216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49930"/>
            <a:ext cx="46227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春（１</a:t>
            </a:r>
            <a:r>
              <a:rPr kumimoji="1" lang="en-US" altLang="ja-JP" sz="2800" dirty="0"/>
              <a:t>〜</a:t>
            </a:r>
            <a:r>
              <a:rPr kumimoji="1" lang="ja-JP" altLang="en-US" sz="2800"/>
              <a:t>３月）のレンタル数が少ない事がわかる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911" y="1226226"/>
            <a:ext cx="6814126" cy="236103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246" y="3984493"/>
            <a:ext cx="6795886" cy="209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382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187C218-BA91-C34F-80B4-AEEFC1E32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791" y="3059901"/>
            <a:ext cx="6881538" cy="33483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0592C9F-005C-8640-912E-920754C87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3511"/>
          </a:xfrm>
        </p:spPr>
        <p:txBody>
          <a:bodyPr/>
          <a:lstStyle/>
          <a:p>
            <a:r>
              <a:rPr kumimoji="1" lang="ja-JP" altLang="en-US"/>
              <a:t>複数の表を表示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A0D8D5AF-B9D1-6B43-AA8F-064FCDEDC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519311"/>
            <a:ext cx="6451600" cy="1130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04979B6-C88C-8B49-AEE7-DFC039CEF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969" y="2835034"/>
            <a:ext cx="6391031" cy="37980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30906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日ごとの貸し出し数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3" y="5263839"/>
            <a:ext cx="2827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レンタル数に日は関係してない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0262" y="1177183"/>
            <a:ext cx="6301410" cy="236103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3403" y="3730276"/>
            <a:ext cx="7657934" cy="250405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7A5EC4-4E24-7140-8150-04AAD2FBB7E7}"/>
              </a:ext>
            </a:extLst>
          </p:cNvPr>
          <p:cNvSpPr txBox="1"/>
          <p:nvPr/>
        </p:nvSpPr>
        <p:spPr>
          <a:xfrm>
            <a:off x="7240172" y="1665203"/>
            <a:ext cx="4811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２０日以降は、検証用データとして提供されているため、ここには入っていない。</a:t>
            </a:r>
          </a:p>
        </p:txBody>
      </p:sp>
    </p:spTree>
    <p:extLst>
      <p:ext uri="{BB962C8B-B14F-4D97-AF65-F5344CB8AC3E}">
        <p14:creationId xmlns:p14="http://schemas.microsoft.com/office/powerpoint/2010/main" val="31858613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曜日ごとの貸し出し数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30805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レンタル数に曜日は関係してない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31788" y="1144177"/>
            <a:ext cx="7019510" cy="236890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79A9F2-CFE8-4340-A094-8932B5525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3403" y="3604992"/>
            <a:ext cx="7657934" cy="2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280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時間ごとの貸し出し数　合計・平均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082410" y="3587261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30805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通勤時間帯は多い</a:t>
            </a:r>
            <a:endParaRPr kumimoji="1" lang="en-US" altLang="ja-JP" sz="2800" dirty="0"/>
          </a:p>
          <a:p>
            <a:r>
              <a:rPr kumimoji="1" lang="ja-JP" altLang="en-US" sz="2800"/>
              <a:t>深夜は少ない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82261" y="1144177"/>
            <a:ext cx="6518564" cy="236890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3DF50D7-32D9-5949-8C8A-BFE574891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203" y="3832436"/>
            <a:ext cx="7830333" cy="253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273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祝日と祝日以外の貸し出し数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318034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祝日は昼の利用が多く、</a:t>
            </a:r>
            <a:endParaRPr kumimoji="1" lang="en-US" altLang="ja-JP" sz="2800" dirty="0"/>
          </a:p>
          <a:p>
            <a:r>
              <a:rPr kumimoji="1" lang="ja-JP" altLang="en-US" sz="2800"/>
              <a:t>平日は通勤時間が多い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1450" y="1421055"/>
            <a:ext cx="10596791" cy="1849684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E120AF0-8E90-EA4A-8E31-6D1A8D7A7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667" y="3131225"/>
            <a:ext cx="5551071" cy="3726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90697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3968F9-23E1-D243-957B-789051BF6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ノートブックを新規作成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547C9C-EDD7-AD45-A338-74581B152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ファイル→ノートブックを新規作成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46E2859-9508-1542-B3F3-D92B4AE16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47" y="685800"/>
            <a:ext cx="6969906" cy="4983480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028A932D-2AE9-DA44-A04A-5D7E57F6BD62}"/>
              </a:ext>
            </a:extLst>
          </p:cNvPr>
          <p:cNvSpPr/>
          <p:nvPr/>
        </p:nvSpPr>
        <p:spPr>
          <a:xfrm>
            <a:off x="5745480" y="990600"/>
            <a:ext cx="868680" cy="487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3066544B-A014-D848-B50F-4DFAB0386124}"/>
              </a:ext>
            </a:extLst>
          </p:cNvPr>
          <p:cNvSpPr/>
          <p:nvPr/>
        </p:nvSpPr>
        <p:spPr>
          <a:xfrm>
            <a:off x="5918474" y="1435444"/>
            <a:ext cx="2286411" cy="487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46664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平日とそれ以外の貸し出し数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318034"/>
            <a:ext cx="1997222" cy="167657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土日は昼の利用が多く、</a:t>
            </a:r>
            <a:endParaRPr kumimoji="1" lang="en-US" altLang="ja-JP" sz="2800" dirty="0"/>
          </a:p>
          <a:p>
            <a:r>
              <a:rPr kumimoji="1" lang="ja-JP" altLang="en-US" sz="2800"/>
              <a:t>平日は通勤時間が多い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1450" y="1213373"/>
            <a:ext cx="11475751" cy="1835433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E120AF0-8E90-EA4A-8E31-6D1A8D7A75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4331" y="3131225"/>
            <a:ext cx="5543743" cy="3726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7332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3573585" y="3845384"/>
            <a:ext cx="1997222" cy="114922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830262" y="5263839"/>
            <a:ext cx="433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春が少ない。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4731" y="1129160"/>
            <a:ext cx="8907060" cy="220021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CE60F020-78E9-3C48-B9B8-5C684DA4E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195" y="3429000"/>
            <a:ext cx="524576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982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季節ごとの貸し出し数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1517649" y="3538356"/>
            <a:ext cx="1997222" cy="114922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7540423" y="1327843"/>
            <a:ext cx="43325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大雨の貸し出し数が多いように感じるが、データ件数は１件しかないので無視して良いと考える。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0262" y="1094175"/>
            <a:ext cx="6241414" cy="220021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0CF8332-ED8F-5B4E-BE80-6552945A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385" y="3795376"/>
            <a:ext cx="8156619" cy="272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610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データ件数の確認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31069B1-D91A-344D-B2A9-FB51E49A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514" y="2001569"/>
            <a:ext cx="8679934" cy="285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5423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02589" y="570955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>
                <a:solidFill>
                  <a:srgbClr val="233D5E"/>
                </a:solidFill>
                <a:latin typeface="YuGothic"/>
              </a:rPr>
              <a:t>気温、体感温度、湿度、風速の関係 </a:t>
            </a:r>
            <a:endParaRPr lang="ja-JP" altLang="en-US" sz="28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3103688-68DC-8E41-9D97-1243D60FA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0" y="2533284"/>
            <a:ext cx="11510678" cy="258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095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36E1ADC-54A9-F44F-A7F2-C03347FF7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621" y="815926"/>
            <a:ext cx="6042074" cy="604207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FA951CB-9369-8C4A-BACD-03E071E8D91E}"/>
              </a:ext>
            </a:extLst>
          </p:cNvPr>
          <p:cNvSpPr txBox="1"/>
          <p:nvPr/>
        </p:nvSpPr>
        <p:spPr>
          <a:xfrm>
            <a:off x="2110155" y="281353"/>
            <a:ext cx="2293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ペアプロット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1F8A2A4-F8B0-614C-916A-58C583500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471" y="815926"/>
            <a:ext cx="4662560" cy="302657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0B3F6E-E024-B84E-A64E-6DDB25C0B8FA}"/>
              </a:ext>
            </a:extLst>
          </p:cNvPr>
          <p:cNvSpPr txBox="1"/>
          <p:nvPr/>
        </p:nvSpPr>
        <p:spPr>
          <a:xfrm>
            <a:off x="8556234" y="281353"/>
            <a:ext cx="2293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ヒートマップ</a:t>
            </a:r>
          </a:p>
        </p:txBody>
      </p:sp>
    </p:spTree>
    <p:extLst>
      <p:ext uri="{BB962C8B-B14F-4D97-AF65-F5344CB8AC3E}">
        <p14:creationId xmlns:p14="http://schemas.microsoft.com/office/powerpoint/2010/main" val="21877867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気温と体感温度の関係を確認</a:t>
            </a:r>
          </a:p>
        </p:txBody>
      </p:sp>
      <p:sp>
        <p:nvSpPr>
          <p:cNvPr id="10" name="曲折矢印 9">
            <a:extLst>
              <a:ext uri="{FF2B5EF4-FFF2-40B4-BE49-F238E27FC236}">
                <a16:creationId xmlns:a16="http://schemas.microsoft.com/office/drawing/2014/main" id="{6C699A0F-D86C-B047-8282-7FE5D10D5465}"/>
              </a:ext>
            </a:extLst>
          </p:cNvPr>
          <p:cNvSpPr/>
          <p:nvPr/>
        </p:nvSpPr>
        <p:spPr>
          <a:xfrm flipV="1">
            <a:off x="2562064" y="2622384"/>
            <a:ext cx="3533936" cy="126136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759922" y="4058353"/>
            <a:ext cx="52257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>
                <a:latin typeface="YuMincho"/>
              </a:rPr>
              <a:t>気温と体感温度の間には、強い正の相関関係がある。体感温度に外れ値があることから、体感 温度が正常に測定されていないデータがあると思われる。 </a:t>
            </a:r>
            <a:endParaRPr lang="ja-JP" altLang="en-US" sz="280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BED8CBE-1902-5643-A2E6-8D601CCD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9922" y="1186412"/>
            <a:ext cx="6721015" cy="1261366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E3104AE-7C03-A24B-AAF4-6F8B564DC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6297" y="3022600"/>
            <a:ext cx="58420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648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C09309-2A0C-7840-A4CE-CCECAE12F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2834"/>
          </a:xfrm>
        </p:spPr>
        <p:txBody>
          <a:bodyPr>
            <a:normAutofit fontScale="90000"/>
          </a:bodyPr>
          <a:lstStyle/>
          <a:p>
            <a:r>
              <a:rPr lang="ja-JP" altLang="en-US"/>
              <a:t>多重共線性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009567-EBBC-3B4A-9CDA-C82779C8E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33378"/>
            <a:ext cx="9601200" cy="4638822"/>
          </a:xfrm>
        </p:spPr>
        <p:txBody>
          <a:bodyPr>
            <a:normAutofit fontScale="92500" lnSpcReduction="10000"/>
          </a:bodyPr>
          <a:lstStyle/>
          <a:p>
            <a:r>
              <a:rPr lang="ja-JP" altLang="en-US" sz="3600"/>
              <a:t>特徴量同志の相関が高い状態</a:t>
            </a:r>
            <a:endParaRPr lang="en-US" altLang="ja-JP" sz="3600" dirty="0"/>
          </a:p>
          <a:p>
            <a:endParaRPr kumimoji="1" lang="en-US" altLang="ja-JP" sz="3600" dirty="0"/>
          </a:p>
          <a:p>
            <a:r>
              <a:rPr kumimoji="1" lang="ja-JP" altLang="en-US" sz="3600"/>
              <a:t>以下のような不具合がある</a:t>
            </a:r>
            <a:endParaRPr kumimoji="1" lang="en-US" altLang="ja-JP" sz="3600" dirty="0"/>
          </a:p>
          <a:p>
            <a:pPr lvl="1" latinLnBrk="1"/>
            <a:r>
              <a:rPr lang="ja-JP" altLang="en-US"/>
              <a:t>分析結果における係数の標準誤差が大きくなる</a:t>
            </a:r>
          </a:p>
          <a:p>
            <a:pPr lvl="1" latinLnBrk="1"/>
            <a:r>
              <a:rPr lang="en" altLang="ja-JP" dirty="0"/>
              <a:t>t</a:t>
            </a:r>
            <a:r>
              <a:rPr lang="ja-JP" altLang="en-US"/>
              <a:t>値が小さくなる</a:t>
            </a:r>
          </a:p>
          <a:p>
            <a:pPr lvl="1" latinLnBrk="1"/>
            <a:r>
              <a:rPr lang="ja-JP" altLang="en-US"/>
              <a:t>決定係数が大きな値となる</a:t>
            </a:r>
          </a:p>
          <a:p>
            <a:pPr lvl="1" latinLnBrk="1"/>
            <a:r>
              <a:rPr lang="ja-JP" altLang="en-US"/>
              <a:t>回帰係数の符号が本来なるべきものとは逆の符号となる</a:t>
            </a:r>
            <a:endParaRPr lang="en-US" altLang="ja-JP" dirty="0"/>
          </a:p>
          <a:p>
            <a:pPr latinLnBrk="1"/>
            <a:endParaRPr lang="en-US" altLang="ja-JP" dirty="0"/>
          </a:p>
          <a:p>
            <a:pPr latinLnBrk="1"/>
            <a:r>
              <a:rPr lang="ja-JP" altLang="en-US" sz="3600"/>
              <a:t>結果的に、正しく推計できなくなる危険性がある。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439077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2672927" y="653963"/>
            <a:ext cx="606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会員か非会員によるレンタル数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238BBE4-BF76-3541-98CD-602C53848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22" y="1177182"/>
            <a:ext cx="10850133" cy="467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511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8575FA3-9A27-504C-B739-6A8D853BFDAE}"/>
              </a:ext>
            </a:extLst>
          </p:cNvPr>
          <p:cNvSpPr txBox="1"/>
          <p:nvPr/>
        </p:nvSpPr>
        <p:spPr>
          <a:xfrm>
            <a:off x="1371600" y="685800"/>
            <a:ext cx="3282695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34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会員か非会員によるレンタル数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F2EFAB3-A5D6-D44E-960F-8038806430C6}"/>
              </a:ext>
            </a:extLst>
          </p:cNvPr>
          <p:cNvSpPr txBox="1"/>
          <p:nvPr/>
        </p:nvSpPr>
        <p:spPr>
          <a:xfrm>
            <a:off x="1371600" y="2286000"/>
            <a:ext cx="3282694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会員は通勤時間帯に多く貸し出されている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非会員は、昼の時間帯が多い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会員は平日に多く貸し出されている</a:t>
            </a: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altLang="ja-JP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ja-JP" altLang="en-US">
                <a:solidFill>
                  <a:schemeClr val="tx2"/>
                </a:solidFill>
              </a:rPr>
              <a:t>非会員は、土日祝日が多い</a:t>
            </a:r>
            <a:endParaRPr lang="en-US" altLang="ja-JP" dirty="0">
              <a:solidFill>
                <a:schemeClr val="tx2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AD4C062-93F7-7E4B-92FB-CC1EA8790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67" y="1444202"/>
            <a:ext cx="7092610" cy="397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148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D5743F-253D-A34C-A357-B29622173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9007FBD-3126-4D42-B5DC-2FA053DEA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FD22085-B265-624F-B7DD-B813266D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171450"/>
            <a:ext cx="9372600" cy="65151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810036B8-2EFB-514C-9000-EADC9B35B26B}"/>
              </a:ext>
            </a:extLst>
          </p:cNvPr>
          <p:cNvSpPr/>
          <p:nvPr/>
        </p:nvSpPr>
        <p:spPr>
          <a:xfrm>
            <a:off x="1996440" y="1631092"/>
            <a:ext cx="6507480" cy="91398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1E8ABBB-195A-644F-A306-E71F4936CA22}"/>
              </a:ext>
            </a:extLst>
          </p:cNvPr>
          <p:cNvSpPr txBox="1"/>
          <p:nvPr/>
        </p:nvSpPr>
        <p:spPr>
          <a:xfrm>
            <a:off x="3991233" y="2545080"/>
            <a:ext cx="347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セル</a:t>
            </a:r>
            <a:endParaRPr kumimoji="1" lang="en-US" altLang="ja-JP" dirty="0">
              <a:solidFill>
                <a:srgbClr val="FF0000"/>
              </a:solidFill>
            </a:endParaRPr>
          </a:p>
          <a:p>
            <a:r>
              <a:rPr kumimoji="1" lang="ja-JP" altLang="en-US">
                <a:solidFill>
                  <a:srgbClr val="FF0000"/>
                </a:solidFill>
              </a:rPr>
              <a:t>ここに、</a:t>
            </a:r>
            <a:r>
              <a:rPr kumimoji="1" lang="en-US" altLang="ja-JP" dirty="0">
                <a:solidFill>
                  <a:srgbClr val="FF0000"/>
                </a:solidFill>
              </a:rPr>
              <a:t>Python</a:t>
            </a:r>
            <a:r>
              <a:rPr kumimoji="1" lang="ja-JP" altLang="en-US">
                <a:solidFill>
                  <a:srgbClr val="FF0000"/>
                </a:solidFill>
              </a:rPr>
              <a:t>コードを入力</a:t>
            </a:r>
          </a:p>
        </p:txBody>
      </p:sp>
    </p:spTree>
    <p:extLst>
      <p:ext uri="{BB962C8B-B14F-4D97-AF65-F5344CB8AC3E}">
        <p14:creationId xmlns:p14="http://schemas.microsoft.com/office/powerpoint/2010/main" val="240053148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0FED46-31F2-E547-9022-22F334936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データのまとめ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F3824B-BF25-1C42-9899-4427CD08D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1514"/>
            <a:ext cx="9601200" cy="4951828"/>
          </a:xfrm>
        </p:spPr>
        <p:txBody>
          <a:bodyPr>
            <a:normAutofit/>
          </a:bodyPr>
          <a:lstStyle/>
          <a:p>
            <a:r>
              <a:rPr lang="en-US" altLang="ja-JP" dirty="0"/>
              <a:t>2011 </a:t>
            </a:r>
            <a:r>
              <a:rPr lang="ja-JP" altLang="en-US"/>
              <a:t>年に比べ </a:t>
            </a:r>
            <a:r>
              <a:rPr lang="en-US" altLang="ja-JP" dirty="0"/>
              <a:t>2012 </a:t>
            </a:r>
            <a:r>
              <a:rPr lang="ja-JP" altLang="en-US"/>
              <a:t>年はレンタル数が増えている </a:t>
            </a:r>
          </a:p>
          <a:p>
            <a:r>
              <a:rPr lang="ja-JP" altLang="en-US"/>
              <a:t>春</a:t>
            </a:r>
            <a:r>
              <a:rPr lang="en-US" altLang="ja-JP" dirty="0"/>
              <a:t>(1~3 </a:t>
            </a:r>
            <a:r>
              <a:rPr lang="ja-JP" altLang="en-US"/>
              <a:t>月</a:t>
            </a:r>
            <a:r>
              <a:rPr lang="en-US" altLang="ja-JP" dirty="0"/>
              <a:t>)</a:t>
            </a:r>
            <a:r>
              <a:rPr lang="ja-JP" altLang="en-US"/>
              <a:t>にレンタル数が減少する </a:t>
            </a:r>
          </a:p>
          <a:p>
            <a:r>
              <a:rPr lang="ja-JP" altLang="en-US"/>
              <a:t>日による差はない </a:t>
            </a:r>
          </a:p>
          <a:p>
            <a:r>
              <a:rPr lang="ja-JP" altLang="en-US"/>
              <a:t>曜日による差は少ない</a:t>
            </a:r>
            <a:r>
              <a:rPr lang="en-US" altLang="ja-JP" dirty="0"/>
              <a:t>(</a:t>
            </a:r>
            <a:r>
              <a:rPr lang="ja-JP" altLang="en-US"/>
              <a:t>日曜日が若干少なめ</a:t>
            </a:r>
            <a:r>
              <a:rPr lang="en-US" altLang="ja-JP" dirty="0"/>
              <a:t>) </a:t>
            </a:r>
            <a:endParaRPr lang="ja-JP" altLang="en-US"/>
          </a:p>
          <a:p>
            <a:r>
              <a:rPr lang="ja-JP" altLang="en-US"/>
              <a:t>平日では通勤通学の時間帯にレンタル数が多い </a:t>
            </a:r>
          </a:p>
          <a:p>
            <a:r>
              <a:rPr lang="ja-JP" altLang="en-US"/>
              <a:t>休日ではお昼頃にレンタル数が多い </a:t>
            </a:r>
          </a:p>
          <a:p>
            <a:r>
              <a:rPr lang="ja-JP" altLang="en-US"/>
              <a:t>雨の日の貸し出し数が少ない</a:t>
            </a:r>
            <a:r>
              <a:rPr lang="en-US" altLang="ja-JP" dirty="0"/>
              <a:t>(</a:t>
            </a:r>
            <a:r>
              <a:rPr lang="ja-JP" altLang="en-US"/>
              <a:t>大雨の日の貸し出し数が多いが、データ数が</a:t>
            </a:r>
            <a:r>
              <a:rPr lang="en-US" altLang="ja-JP" dirty="0"/>
              <a:t>1</a:t>
            </a:r>
            <a:r>
              <a:rPr lang="ja-JP" altLang="en-US"/>
              <a:t>件しかない ので除外</a:t>
            </a:r>
            <a:r>
              <a:rPr lang="en-US" altLang="ja-JP" dirty="0"/>
              <a:t>) </a:t>
            </a:r>
            <a:endParaRPr lang="ja-JP" altLang="en-US"/>
          </a:p>
          <a:p>
            <a:r>
              <a:rPr lang="ja-JP" altLang="en-US"/>
              <a:t>温度、体感温度は若干の影響あり </a:t>
            </a:r>
          </a:p>
          <a:p>
            <a:r>
              <a:rPr lang="ja-JP" altLang="en-US"/>
              <a:t>湿度、風速はレンタル数への影響はほとんどない </a:t>
            </a:r>
          </a:p>
          <a:p>
            <a:r>
              <a:rPr lang="ja-JP" altLang="en-US"/>
              <a:t>休日は非会員のレンタル数が多い 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3981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35FC5753-B55D-DF47-A660-EC5DB8215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79" y="321309"/>
            <a:ext cx="5166781" cy="2650491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72469A6-EF3A-2C41-BEAD-F137F9FC866F}"/>
              </a:ext>
            </a:extLst>
          </p:cNvPr>
          <p:cNvSpPr/>
          <p:nvPr/>
        </p:nvSpPr>
        <p:spPr>
          <a:xfrm>
            <a:off x="3017520" y="1189560"/>
            <a:ext cx="1783080" cy="7154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1B3356A-AF7F-7D43-974E-9FE53D12193D}"/>
              </a:ext>
            </a:extLst>
          </p:cNvPr>
          <p:cNvSpPr txBox="1"/>
          <p:nvPr/>
        </p:nvSpPr>
        <p:spPr>
          <a:xfrm>
            <a:off x="3017520" y="2971800"/>
            <a:ext cx="34722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①セルに、「</a:t>
            </a:r>
            <a:r>
              <a:rPr kumimoji="1" lang="en-US" altLang="ja-JP" sz="3200" dirty="0">
                <a:solidFill>
                  <a:srgbClr val="FF0000"/>
                </a:solidFill>
              </a:rPr>
              <a:t>3+4</a:t>
            </a:r>
            <a:r>
              <a:rPr kumimoji="1" lang="ja-JP" altLang="en-US" sz="3200">
                <a:solidFill>
                  <a:srgbClr val="FF0000"/>
                </a:solidFill>
              </a:rPr>
              <a:t>」と入力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184660DF-B54C-974F-95BE-F9CCD63E4644}"/>
              </a:ext>
            </a:extLst>
          </p:cNvPr>
          <p:cNvSpPr/>
          <p:nvPr/>
        </p:nvSpPr>
        <p:spPr>
          <a:xfrm>
            <a:off x="2051222" y="1189560"/>
            <a:ext cx="966298" cy="8740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上矢印 11">
            <a:extLst>
              <a:ext uri="{FF2B5EF4-FFF2-40B4-BE49-F238E27FC236}">
                <a16:creationId xmlns:a16="http://schemas.microsoft.com/office/drawing/2014/main" id="{9B493184-0D6B-A847-AC68-6651938E8DB2}"/>
              </a:ext>
            </a:extLst>
          </p:cNvPr>
          <p:cNvSpPr/>
          <p:nvPr/>
        </p:nvSpPr>
        <p:spPr>
          <a:xfrm>
            <a:off x="3899109" y="1975710"/>
            <a:ext cx="350520" cy="908222"/>
          </a:xfrm>
          <a:prstGeom prst="up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上矢印 12">
            <a:extLst>
              <a:ext uri="{FF2B5EF4-FFF2-40B4-BE49-F238E27FC236}">
                <a16:creationId xmlns:a16="http://schemas.microsoft.com/office/drawing/2014/main" id="{09640222-124B-0A4B-B42F-F35F60C64987}"/>
              </a:ext>
            </a:extLst>
          </p:cNvPr>
          <p:cNvSpPr/>
          <p:nvPr/>
        </p:nvSpPr>
        <p:spPr>
          <a:xfrm>
            <a:off x="2359111" y="2063578"/>
            <a:ext cx="350520" cy="2127422"/>
          </a:xfrm>
          <a:prstGeom prst="up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E95002-5227-8246-852A-9598FEFDED0B}"/>
              </a:ext>
            </a:extLst>
          </p:cNvPr>
          <p:cNvSpPr txBox="1"/>
          <p:nvPr/>
        </p:nvSpPr>
        <p:spPr>
          <a:xfrm>
            <a:off x="862502" y="4278868"/>
            <a:ext cx="54163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②実行をクリック</a:t>
            </a:r>
            <a:endParaRPr kumimoji="1" lang="en-US" altLang="ja-JP" sz="3200" dirty="0">
              <a:solidFill>
                <a:srgbClr val="FF0000"/>
              </a:solidFill>
            </a:endParaRPr>
          </a:p>
          <a:p>
            <a:r>
              <a:rPr kumimoji="1" lang="ja-JP" altLang="en-US" sz="3200">
                <a:solidFill>
                  <a:srgbClr val="FF0000"/>
                </a:solidFill>
              </a:rPr>
              <a:t>　又は、「</a:t>
            </a:r>
            <a:r>
              <a:rPr kumimoji="1" lang="en-US" altLang="ja-JP" sz="3200" dirty="0">
                <a:solidFill>
                  <a:srgbClr val="FF0000"/>
                </a:solidFill>
              </a:rPr>
              <a:t>Shift + RETURN</a:t>
            </a:r>
            <a:r>
              <a:rPr kumimoji="1" lang="ja-JP" altLang="en-US" sz="3200">
                <a:solidFill>
                  <a:srgbClr val="FF0000"/>
                </a:solidFill>
              </a:rPr>
              <a:t>」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57D2C05B-80A8-834E-AFD0-BF20A56A4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212" y="3584241"/>
            <a:ext cx="4770882" cy="2650490"/>
          </a:xfrm>
          <a:prstGeom prst="rect">
            <a:avLst/>
          </a:prstGeom>
        </p:spPr>
      </p:pic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A8F6BC0C-6899-7E4B-ACDE-774349D343A6}"/>
              </a:ext>
            </a:extLst>
          </p:cNvPr>
          <p:cNvSpPr/>
          <p:nvPr/>
        </p:nvSpPr>
        <p:spPr>
          <a:xfrm>
            <a:off x="7766222" y="4909486"/>
            <a:ext cx="966298" cy="8740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42654F8-814E-1944-BB92-8629482D4B94}"/>
              </a:ext>
            </a:extLst>
          </p:cNvPr>
          <p:cNvSpPr txBox="1"/>
          <p:nvPr/>
        </p:nvSpPr>
        <p:spPr>
          <a:xfrm>
            <a:off x="7035504" y="5942343"/>
            <a:ext cx="5416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solidFill>
                  <a:srgbClr val="FF0000"/>
                </a:solidFill>
              </a:rPr>
              <a:t>実行結果が表示される</a:t>
            </a:r>
          </a:p>
        </p:txBody>
      </p:sp>
    </p:spTree>
    <p:extLst>
      <p:ext uri="{BB962C8B-B14F-4D97-AF65-F5344CB8AC3E}">
        <p14:creationId xmlns:p14="http://schemas.microsoft.com/office/powerpoint/2010/main" val="2684627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970496-76B8-2E40-BD2F-A71D3F4DC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86740"/>
          </a:xfrm>
        </p:spPr>
        <p:txBody>
          <a:bodyPr/>
          <a:lstStyle/>
          <a:p>
            <a:r>
              <a:rPr lang="ja-JP" altLang="en-US"/>
              <a:t>データセット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DC34C8-B98E-9D47-97C0-CA7DFFEBA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91293"/>
            <a:ext cx="9601200" cy="4857007"/>
          </a:xfrm>
        </p:spPr>
        <p:txBody>
          <a:bodyPr>
            <a:normAutofit/>
          </a:bodyPr>
          <a:lstStyle/>
          <a:p>
            <a:pPr fontAlgn="base"/>
            <a:r>
              <a:rPr lang="ja-JP" altLang="en-US"/>
              <a:t>コンピューターで処理されるデータのまとまり。インターネット上で多数公開されている物もある。</a:t>
            </a:r>
            <a:endParaRPr lang="en-US" altLang="ja-JP" dirty="0"/>
          </a:p>
          <a:p>
            <a:pPr fontAlgn="base"/>
            <a:r>
              <a:rPr lang="en-US" altLang="ja-JP" dirty="0"/>
              <a:t>e-stat   </a:t>
            </a:r>
            <a:r>
              <a:rPr lang="en-US" altLang="ja-JP" dirty="0">
                <a:hlinkClick r:id="rId2"/>
              </a:rPr>
              <a:t>https://www.e-stat.go.jp/</a:t>
            </a:r>
            <a:endParaRPr lang="en-US" altLang="ja-JP" dirty="0"/>
          </a:p>
          <a:p>
            <a:pPr marL="0" indent="0" fontAlgn="base">
              <a:buNone/>
            </a:pPr>
            <a:r>
              <a:rPr lang="en-US" altLang="ja-JP" dirty="0"/>
              <a:t>	</a:t>
            </a:r>
            <a:r>
              <a:rPr lang="ja-JP" altLang="en-US"/>
              <a:t>日本の統計が閲覧できる政府統計ポータルサイト</a:t>
            </a:r>
            <a:endParaRPr lang="en-US" altLang="ja-JP" dirty="0"/>
          </a:p>
          <a:p>
            <a:pPr marL="0" indent="0" fontAlgn="base">
              <a:buNone/>
            </a:pPr>
            <a:endParaRPr lang="en-US" altLang="ja-JP" dirty="0"/>
          </a:p>
          <a:p>
            <a:pPr fontAlgn="base"/>
            <a:r>
              <a:rPr lang="en-US" altLang="ja-JP" dirty="0" err="1"/>
              <a:t>kaggle</a:t>
            </a:r>
            <a:r>
              <a:rPr lang="en-US" altLang="ja-JP" dirty="0"/>
              <a:t>  </a:t>
            </a:r>
            <a:r>
              <a:rPr lang="en-US" altLang="ja-JP" dirty="0">
                <a:hlinkClick r:id="rId3"/>
              </a:rPr>
              <a:t>https://www.kaggle.com/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en" altLang="ja-JP" dirty="0"/>
              <a:t>Kaggle</a:t>
            </a:r>
            <a:r>
              <a:rPr lang="ja-JP" altLang="en-US"/>
              <a:t>は予測モデル・分析を競い合うプラットフォームで、さまざまな</a:t>
            </a:r>
            <a:r>
              <a:rPr lang="en-US" altLang="ja-JP" dirty="0"/>
              <a:t>	</a:t>
            </a:r>
            <a:r>
              <a:rPr lang="ja-JP" altLang="en-US"/>
              <a:t>データセットをダウンロードできる。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fontAlgn="base"/>
            <a:r>
              <a:rPr lang="en" altLang="ja-JP" dirty="0"/>
              <a:t>Google Dataset </a:t>
            </a:r>
            <a:r>
              <a:rPr lang="en" altLang="ja-JP" dirty="0" err="1"/>
              <a:t>Serch</a:t>
            </a:r>
            <a:r>
              <a:rPr lang="en" altLang="ja-JP" dirty="0"/>
              <a:t>  </a:t>
            </a:r>
            <a:r>
              <a:rPr lang="en" altLang="ja-JP" dirty="0">
                <a:hlinkClick r:id="rId4"/>
              </a:rPr>
              <a:t>https://datasetsearch.research.google.com/</a:t>
            </a:r>
            <a:endParaRPr lang="en" altLang="ja-JP" dirty="0"/>
          </a:p>
          <a:p>
            <a:pPr marL="0" indent="0" fontAlgn="base">
              <a:buNone/>
            </a:pPr>
            <a:r>
              <a:rPr lang="en-US" altLang="ja-JP" dirty="0"/>
              <a:t>	Google</a:t>
            </a:r>
            <a:r>
              <a:rPr lang="ja-JP" altLang="en-US"/>
              <a:t>のデータセット検索サービス</a:t>
            </a:r>
            <a:br>
              <a:rPr lang="ja-JP" altLang="en-US"/>
            </a:b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99973"/>
      </p:ext>
    </p:extLst>
  </p:cSld>
  <p:clrMapOvr>
    <a:masterClrMapping/>
  </p:clrMapOvr>
</p:sld>
</file>

<file path=ppt/theme/theme1.xml><?xml version="1.0" encoding="utf-8"?>
<a:theme xmlns:a="http://schemas.openxmlformats.org/drawingml/2006/main" name="トリミング">
  <a:themeElements>
    <a:clrScheme name="トリミン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トリミン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トリミン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2095</Words>
  <Application>Microsoft Macintosh PowerPoint</Application>
  <PresentationFormat>ワイド画面</PresentationFormat>
  <Paragraphs>316</Paragraphs>
  <Slides>70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70</vt:i4>
      </vt:variant>
    </vt:vector>
  </HeadingPairs>
  <TitlesOfParts>
    <vt:vector size="77" baseType="lpstr">
      <vt:lpstr>-apple-system</vt:lpstr>
      <vt:lpstr>YuGothic</vt:lpstr>
      <vt:lpstr>YuMincho</vt:lpstr>
      <vt:lpstr>游ゴシック</vt:lpstr>
      <vt:lpstr>Franklin Gothic Book</vt:lpstr>
      <vt:lpstr>verdana</vt:lpstr>
      <vt:lpstr>トリミング</vt:lpstr>
      <vt:lpstr>技能向上訓練 ＡＩプログラミングコース</vt:lpstr>
      <vt:lpstr>PowerPoint プレゼンテーション</vt:lpstr>
      <vt:lpstr>本日の流れ</vt:lpstr>
      <vt:lpstr>データのダウンロード</vt:lpstr>
      <vt:lpstr>Google Colaboratory </vt:lpstr>
      <vt:lpstr>ノートブックを新規作成</vt:lpstr>
      <vt:lpstr>PowerPoint プレゼンテーション</vt:lpstr>
      <vt:lpstr>PowerPoint プレゼンテーション</vt:lpstr>
      <vt:lpstr>データセット</vt:lpstr>
      <vt:lpstr>CSV形式</vt:lpstr>
      <vt:lpstr>用語の説明</vt:lpstr>
      <vt:lpstr>特徴量の分析</vt:lpstr>
      <vt:lpstr>PowerPoint プレゼンテーション</vt:lpstr>
      <vt:lpstr>PowerPoint プレゼンテーション</vt:lpstr>
      <vt:lpstr>欠損値</vt:lpstr>
      <vt:lpstr>外れ値</vt:lpstr>
      <vt:lpstr>ランダムフォレスト</vt:lpstr>
      <vt:lpstr>決定木（ DecisionTree） </vt:lpstr>
      <vt:lpstr>ノートブックを開く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ランダムフォレストのアルゴリズム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機械故障率</vt:lpstr>
      <vt:lpstr>PowerPoint プレゼンテーション</vt:lpstr>
      <vt:lpstr>使用するライブラリ</vt:lpstr>
      <vt:lpstr>ノートブックを開く</vt:lpstr>
      <vt:lpstr>ライブラリのインポート</vt:lpstr>
      <vt:lpstr>前処理</vt:lpstr>
      <vt:lpstr>データの読み込みの更に前</vt:lpstr>
      <vt:lpstr>データの読み込み</vt:lpstr>
      <vt:lpstr>データの統計情報確認</vt:lpstr>
      <vt:lpstr>データの統計情報確認</vt:lpstr>
      <vt:lpstr>データの整形</vt:lpstr>
      <vt:lpstr>PowerPoint プレゼンテーション</vt:lpstr>
      <vt:lpstr>データの可視化</vt:lpstr>
      <vt:lpstr>PowerPoint プレゼンテーション</vt:lpstr>
      <vt:lpstr>PowerPoint プレゼンテーション</vt:lpstr>
      <vt:lpstr>複数の表を表示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多重共線性</vt:lpstr>
      <vt:lpstr>PowerPoint プレゼンテーション</vt:lpstr>
      <vt:lpstr>PowerPoint プレゼンテーション</vt:lpstr>
      <vt:lpstr>データのまとめ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技能向上訓練 ＡＩプログラミングコース</dc:title>
  <dc:creator>羽田野 拓</dc:creator>
  <cp:lastModifiedBy>羽田野 拓</cp:lastModifiedBy>
  <cp:revision>2</cp:revision>
  <dcterms:created xsi:type="dcterms:W3CDTF">2020-09-12T14:38:32Z</dcterms:created>
  <dcterms:modified xsi:type="dcterms:W3CDTF">2020-09-14T15:34:40Z</dcterms:modified>
</cp:coreProperties>
</file>

<file path=docProps/thumbnail.jpeg>
</file>